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Anton" charset="1" panose="00000500000000000000"/>
      <p:regular r:id="rId21"/>
    </p:embeddedFont>
    <p:embeddedFont>
      <p:font typeface="Georgia Pro Condensed" charset="1" panose="02040506050405020303"/>
      <p:regular r:id="rId22"/>
    </p:embeddedFont>
    <p:embeddedFont>
      <p:font typeface="Georgia Pro Condensed Bold" charset="1" panose="02040806050405020203"/>
      <p:regular r:id="rId23"/>
    </p:embeddedFont>
    <p:embeddedFont>
      <p:font typeface="League Spartan" charset="1" panose="000008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1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2.jpeg" Type="http://schemas.openxmlformats.org/officeDocument/2006/relationships/image"/><Relationship Id="rId5" Target="https://justandtrueimmigration.com/pr-visa/"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18.jpeg" Type="http://schemas.openxmlformats.org/officeDocument/2006/relationships/image"/><Relationship Id="rId5" Target="../media/image19.jpeg" Type="http://schemas.openxmlformats.org/officeDocument/2006/relationships/image"/><Relationship Id="rId6" Target="../media/image1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3.jpeg" Type="http://schemas.openxmlformats.org/officeDocument/2006/relationships/image"/><Relationship Id="rId5" Target="https://justandtrueimmigration.com/pr-visa/"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28.png" Type="http://schemas.openxmlformats.org/officeDocument/2006/relationships/image"/><Relationship Id="rId12" Target="../media/image29.svg" Type="http://schemas.openxmlformats.org/officeDocument/2006/relationships/image"/><Relationship Id="rId13" Target="https://justandtrueimmigration.com/study-visa/" TargetMode="External" Type="http://schemas.openxmlformats.org/officeDocument/2006/relationships/hyperlink"/><Relationship Id="rId2" Target="../media/image24.jpe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https://justandtrueimmigration.com" TargetMode="External" Type="http://schemas.openxmlformats.org/officeDocument/2006/relationships/hyperlink"/><Relationship Id="rId5" Target="../media/image10.png" Type="http://schemas.openxmlformats.org/officeDocument/2006/relationships/image"/><Relationship Id="rId6"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3.jpeg" Type="http://schemas.openxmlformats.org/officeDocument/2006/relationships/image"/><Relationship Id="rId5" Target="https://justandtrueimmigration.com/study-visa/"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1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0.jpeg" Type="http://schemas.openxmlformats.org/officeDocument/2006/relationships/image"/><Relationship Id="rId5" Target="https://justandtrueimmigration.com/work-visa/"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1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1.jpeg" Type="http://schemas.openxmlformats.org/officeDocument/2006/relationships/image"/><Relationship Id="rId5" Target="https://justandtrueimmigration.com/visitor-visa/"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10718726">
            <a:off x="-9358689" y="4678488"/>
            <a:ext cx="25615315" cy="15555482"/>
          </a:xfrm>
          <a:custGeom>
            <a:avLst/>
            <a:gdLst/>
            <a:ahLst/>
            <a:cxnLst/>
            <a:rect r="r" b="b" t="t" l="l"/>
            <a:pathLst>
              <a:path h="15555482" w="25615315">
                <a:moveTo>
                  <a:pt x="0" y="0"/>
                </a:moveTo>
                <a:lnTo>
                  <a:pt x="25615315" y="0"/>
                </a:lnTo>
                <a:lnTo>
                  <a:pt x="25615315" y="15555482"/>
                </a:lnTo>
                <a:lnTo>
                  <a:pt x="0" y="155554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40851" y="3605953"/>
            <a:ext cx="15615898" cy="2337229"/>
          </a:xfrm>
          <a:prstGeom prst="rect">
            <a:avLst/>
          </a:prstGeom>
        </p:spPr>
        <p:txBody>
          <a:bodyPr anchor="t" rtlCol="false" tIns="0" lIns="0" bIns="0" rIns="0">
            <a:spAutoFit/>
          </a:bodyPr>
          <a:lstStyle/>
          <a:p>
            <a:pPr algn="ctr">
              <a:lnSpc>
                <a:spcPts val="18379"/>
              </a:lnSpc>
            </a:pPr>
            <a:r>
              <a:rPr lang="en-US" sz="15708">
                <a:solidFill>
                  <a:srgbClr val="FFFFFF"/>
                </a:solidFill>
                <a:latin typeface="Anton"/>
                <a:ea typeface="Anton"/>
                <a:cs typeface="Anton"/>
                <a:sym typeface="Anton"/>
              </a:rPr>
              <a:t>JUST AND TRUE </a:t>
            </a:r>
          </a:p>
        </p:txBody>
      </p:sp>
      <p:sp>
        <p:nvSpPr>
          <p:cNvPr name="AutoShape 5" id="5"/>
          <p:cNvSpPr/>
          <p:nvPr/>
        </p:nvSpPr>
        <p:spPr>
          <a:xfrm>
            <a:off x="8818611" y="8438668"/>
            <a:ext cx="1260379" cy="0"/>
          </a:xfrm>
          <a:prstGeom prst="line">
            <a:avLst/>
          </a:prstGeom>
          <a:ln cap="flat" w="228600">
            <a:solidFill>
              <a:srgbClr val="FFFFFF"/>
            </a:solidFill>
            <a:prstDash val="solid"/>
            <a:headEnd type="none" len="sm" w="sm"/>
            <a:tailEnd type="none" len="sm" w="sm"/>
          </a:ln>
        </p:spPr>
      </p:sp>
      <p:grpSp>
        <p:nvGrpSpPr>
          <p:cNvPr name="Group 6" id="6"/>
          <p:cNvGrpSpPr/>
          <p:nvPr/>
        </p:nvGrpSpPr>
        <p:grpSpPr>
          <a:xfrm rot="0">
            <a:off x="7243501" y="2998376"/>
            <a:ext cx="3639137" cy="200530"/>
            <a:chOff x="0" y="0"/>
            <a:chExt cx="812800" cy="44788"/>
          </a:xfrm>
        </p:grpSpPr>
        <p:sp>
          <p:nvSpPr>
            <p:cNvPr name="Freeform 7" id="7"/>
            <p:cNvSpPr/>
            <p:nvPr/>
          </p:nvSpPr>
          <p:spPr>
            <a:xfrm flipH="false" flipV="false" rot="0">
              <a:off x="0" y="0"/>
              <a:ext cx="812800" cy="44788"/>
            </a:xfrm>
            <a:custGeom>
              <a:avLst/>
              <a:gdLst/>
              <a:ahLst/>
              <a:cxnLst/>
              <a:rect r="r" b="b" t="t" l="l"/>
              <a:pathLst>
                <a:path h="44788" w="812800">
                  <a:moveTo>
                    <a:pt x="0" y="0"/>
                  </a:moveTo>
                  <a:lnTo>
                    <a:pt x="812800" y="0"/>
                  </a:lnTo>
                  <a:lnTo>
                    <a:pt x="812800" y="44788"/>
                  </a:lnTo>
                  <a:lnTo>
                    <a:pt x="0" y="44788"/>
                  </a:lnTo>
                  <a:close/>
                </a:path>
              </a:pathLst>
            </a:custGeom>
            <a:solidFill>
              <a:srgbClr val="FFFFFF">
                <a:alpha val="38824"/>
              </a:srgbClr>
            </a:solidFill>
          </p:spPr>
        </p:sp>
        <p:sp>
          <p:nvSpPr>
            <p:cNvPr name="TextBox 8" id="8"/>
            <p:cNvSpPr txBox="true"/>
            <p:nvPr/>
          </p:nvSpPr>
          <p:spPr>
            <a:xfrm>
              <a:off x="0" y="-47625"/>
              <a:ext cx="812800" cy="92413"/>
            </a:xfrm>
            <a:prstGeom prst="rect">
              <a:avLst/>
            </a:prstGeom>
          </p:spPr>
          <p:txBody>
            <a:bodyPr anchor="ctr" rtlCol="false" tIns="50800" lIns="50800" bIns="50800" rIns="50800"/>
            <a:lstStyle/>
            <a:p>
              <a:pPr algn="ctr">
                <a:lnSpc>
                  <a:spcPts val="2520"/>
                </a:lnSpc>
              </a:pPr>
            </a:p>
          </p:txBody>
        </p:sp>
      </p:grpSp>
      <p:sp>
        <p:nvSpPr>
          <p:cNvPr name="TextBox 9" id="9"/>
          <p:cNvSpPr txBox="true"/>
          <p:nvPr/>
        </p:nvSpPr>
        <p:spPr>
          <a:xfrm rot="0">
            <a:off x="4486122" y="7598054"/>
            <a:ext cx="9925356" cy="364365"/>
          </a:xfrm>
          <a:prstGeom prst="rect">
            <a:avLst/>
          </a:prstGeom>
        </p:spPr>
        <p:txBody>
          <a:bodyPr anchor="t" rtlCol="false" tIns="0" lIns="0" bIns="0" rIns="0">
            <a:spAutoFit/>
          </a:bodyPr>
          <a:lstStyle/>
          <a:p>
            <a:pPr algn="ctr">
              <a:lnSpc>
                <a:spcPts val="2971"/>
              </a:lnSpc>
              <a:spcBef>
                <a:spcPct val="0"/>
              </a:spcBef>
            </a:pPr>
            <a:r>
              <a:rPr lang="en-US" sz="2122">
                <a:solidFill>
                  <a:srgbClr val="FFFFFF"/>
                </a:solidFill>
                <a:latin typeface="Georgia Pro Condensed"/>
                <a:ea typeface="Georgia Pro Condensed"/>
                <a:cs typeface="Georgia Pro Condensed"/>
                <a:sym typeface="Georgia Pro Condensed"/>
              </a:rPr>
              <a:t>Behind Every Visa, There's a Vision — Ours is Just and True</a:t>
            </a:r>
          </a:p>
        </p:txBody>
      </p:sp>
      <p:sp>
        <p:nvSpPr>
          <p:cNvPr name="Freeform 10" id="10"/>
          <p:cNvSpPr/>
          <p:nvPr/>
        </p:nvSpPr>
        <p:spPr>
          <a:xfrm flipH="false" flipV="false" rot="0">
            <a:off x="7558426" y="414645"/>
            <a:ext cx="2991282" cy="2991282"/>
          </a:xfrm>
          <a:custGeom>
            <a:avLst/>
            <a:gdLst/>
            <a:ahLst/>
            <a:cxnLst/>
            <a:rect r="r" b="b" t="t" l="l"/>
            <a:pathLst>
              <a:path h="2991282" w="2991282">
                <a:moveTo>
                  <a:pt x="0" y="0"/>
                </a:moveTo>
                <a:lnTo>
                  <a:pt x="2991282" y="0"/>
                </a:lnTo>
                <a:lnTo>
                  <a:pt x="2991282" y="2991283"/>
                </a:lnTo>
                <a:lnTo>
                  <a:pt x="0" y="2991283"/>
                </a:lnTo>
                <a:lnTo>
                  <a:pt x="0" y="0"/>
                </a:lnTo>
                <a:close/>
              </a:path>
            </a:pathLst>
          </a:custGeom>
          <a:blipFill>
            <a:blip r:embed="rId5">
              <a:alphaModFix amt="50000"/>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11" id="11"/>
          <p:cNvSpPr/>
          <p:nvPr/>
        </p:nvSpPr>
        <p:spPr>
          <a:xfrm flipH="false" flipV="false" rot="0">
            <a:off x="7582766" y="913433"/>
            <a:ext cx="3046268" cy="2266423"/>
          </a:xfrm>
          <a:custGeom>
            <a:avLst/>
            <a:gdLst/>
            <a:ahLst/>
            <a:cxnLst/>
            <a:rect r="r" b="b" t="t" l="l"/>
            <a:pathLst>
              <a:path h="2266423" w="3046268">
                <a:moveTo>
                  <a:pt x="0" y="0"/>
                </a:moveTo>
                <a:lnTo>
                  <a:pt x="3046268" y="0"/>
                </a:lnTo>
                <a:lnTo>
                  <a:pt x="3046268" y="2266424"/>
                </a:lnTo>
                <a:lnTo>
                  <a:pt x="0" y="2266424"/>
                </a:lnTo>
                <a:lnTo>
                  <a:pt x="0" y="0"/>
                </a:lnTo>
                <a:close/>
              </a:path>
            </a:pathLst>
          </a:custGeom>
          <a:blipFill>
            <a:blip r:embed="rId7"/>
            <a:stretch>
              <a:fillRect l="0" t="0" r="0" b="0"/>
            </a:stretch>
          </a:blipFill>
        </p:spPr>
      </p:sp>
      <p:sp>
        <p:nvSpPr>
          <p:cNvPr name="TextBox 12" id="12"/>
          <p:cNvSpPr txBox="true"/>
          <p:nvPr/>
        </p:nvSpPr>
        <p:spPr>
          <a:xfrm rot="0">
            <a:off x="819150" y="5733632"/>
            <a:ext cx="17259300" cy="1759647"/>
          </a:xfrm>
          <a:prstGeom prst="rect">
            <a:avLst/>
          </a:prstGeom>
        </p:spPr>
        <p:txBody>
          <a:bodyPr anchor="t" rtlCol="false" tIns="0" lIns="0" bIns="0" rIns="0">
            <a:spAutoFit/>
          </a:bodyPr>
          <a:lstStyle/>
          <a:p>
            <a:pPr algn="ctr">
              <a:lnSpc>
                <a:spcPts val="14311"/>
              </a:lnSpc>
              <a:spcBef>
                <a:spcPct val="0"/>
              </a:spcBef>
            </a:pPr>
            <a:r>
              <a:rPr lang="en-US" sz="10222">
                <a:solidFill>
                  <a:srgbClr val="FFFFFF"/>
                </a:solidFill>
                <a:latin typeface="Georgia Pro Condensed"/>
                <a:ea typeface="Georgia Pro Condensed"/>
                <a:cs typeface="Georgia Pro Condensed"/>
                <a:sym typeface="Georgia Pro Condensed"/>
              </a:rPr>
              <a:t>Immigration Law &amp; Services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7419" y="709420"/>
            <a:ext cx="5667704" cy="7863739"/>
            <a:chOff x="0" y="0"/>
            <a:chExt cx="1492729" cy="2071108"/>
          </a:xfrm>
        </p:grpSpPr>
        <p:sp>
          <p:nvSpPr>
            <p:cNvPr name="Freeform 3" id="3"/>
            <p:cNvSpPr/>
            <p:nvPr/>
          </p:nvSpPr>
          <p:spPr>
            <a:xfrm flipH="false" flipV="false" rot="0">
              <a:off x="0" y="0"/>
              <a:ext cx="1492729" cy="2071108"/>
            </a:xfrm>
            <a:custGeom>
              <a:avLst/>
              <a:gdLst/>
              <a:ahLst/>
              <a:cxnLst/>
              <a:rect r="r" b="b" t="t" l="l"/>
              <a:pathLst>
                <a:path h="2071108" w="1492729">
                  <a:moveTo>
                    <a:pt x="0" y="0"/>
                  </a:moveTo>
                  <a:lnTo>
                    <a:pt x="1492729" y="0"/>
                  </a:lnTo>
                  <a:lnTo>
                    <a:pt x="1492729" y="2071108"/>
                  </a:lnTo>
                  <a:lnTo>
                    <a:pt x="0" y="2071108"/>
                  </a:lnTo>
                  <a:close/>
                </a:path>
              </a:pathLst>
            </a:custGeom>
            <a:solidFill>
              <a:srgbClr val="E0E0E0"/>
            </a:solidFill>
          </p:spPr>
        </p:sp>
        <p:sp>
          <p:nvSpPr>
            <p:cNvPr name="TextBox 4" id="4"/>
            <p:cNvSpPr txBox="true"/>
            <p:nvPr/>
          </p:nvSpPr>
          <p:spPr>
            <a:xfrm>
              <a:off x="0" y="-47625"/>
              <a:ext cx="1492729" cy="2118733"/>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10800000">
            <a:off x="6860099" y="2558480"/>
            <a:ext cx="4646601" cy="710569"/>
            <a:chOff x="0" y="0"/>
            <a:chExt cx="1223796" cy="187146"/>
          </a:xfrm>
        </p:grpSpPr>
        <p:sp>
          <p:nvSpPr>
            <p:cNvPr name="Freeform 6" id="6"/>
            <p:cNvSpPr/>
            <p:nvPr/>
          </p:nvSpPr>
          <p:spPr>
            <a:xfrm flipH="false" flipV="false" rot="0">
              <a:off x="0" y="0"/>
              <a:ext cx="1223796" cy="187146"/>
            </a:xfrm>
            <a:custGeom>
              <a:avLst/>
              <a:gdLst/>
              <a:ahLst/>
              <a:cxnLst/>
              <a:rect r="r" b="b" t="t" l="l"/>
              <a:pathLst>
                <a:path h="187146" w="1223796">
                  <a:moveTo>
                    <a:pt x="0" y="0"/>
                  </a:moveTo>
                  <a:lnTo>
                    <a:pt x="1223796" y="0"/>
                  </a:lnTo>
                  <a:lnTo>
                    <a:pt x="1223796" y="187146"/>
                  </a:lnTo>
                  <a:lnTo>
                    <a:pt x="0" y="187146"/>
                  </a:lnTo>
                  <a:close/>
                </a:path>
              </a:pathLst>
            </a:custGeom>
            <a:solidFill>
              <a:srgbClr val="000000"/>
            </a:solidFill>
          </p:spPr>
        </p:sp>
        <p:sp>
          <p:nvSpPr>
            <p:cNvPr name="TextBox 7" id="7"/>
            <p:cNvSpPr txBox="true"/>
            <p:nvPr/>
          </p:nvSpPr>
          <p:spPr>
            <a:xfrm>
              <a:off x="0" y="-47625"/>
              <a:ext cx="1223796" cy="234771"/>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12181675" y="827485"/>
            <a:ext cx="5601500" cy="7863739"/>
            <a:chOff x="0" y="0"/>
            <a:chExt cx="1475292" cy="2071108"/>
          </a:xfrm>
        </p:grpSpPr>
        <p:sp>
          <p:nvSpPr>
            <p:cNvPr name="Freeform 9" id="9"/>
            <p:cNvSpPr/>
            <p:nvPr/>
          </p:nvSpPr>
          <p:spPr>
            <a:xfrm flipH="false" flipV="false" rot="0">
              <a:off x="0" y="0"/>
              <a:ext cx="1475292" cy="2071108"/>
            </a:xfrm>
            <a:custGeom>
              <a:avLst/>
              <a:gdLst/>
              <a:ahLst/>
              <a:cxnLst/>
              <a:rect r="r" b="b" t="t" l="l"/>
              <a:pathLst>
                <a:path h="2071108" w="1475292">
                  <a:moveTo>
                    <a:pt x="0" y="0"/>
                  </a:moveTo>
                  <a:lnTo>
                    <a:pt x="1475292" y="0"/>
                  </a:lnTo>
                  <a:lnTo>
                    <a:pt x="1475292" y="2071108"/>
                  </a:lnTo>
                  <a:lnTo>
                    <a:pt x="0" y="2071108"/>
                  </a:lnTo>
                  <a:close/>
                </a:path>
              </a:pathLst>
            </a:custGeom>
            <a:solidFill>
              <a:srgbClr val="E0E0E0"/>
            </a:solidFill>
          </p:spPr>
        </p:sp>
        <p:sp>
          <p:nvSpPr>
            <p:cNvPr name="TextBox 10" id="10"/>
            <p:cNvSpPr txBox="true"/>
            <p:nvPr/>
          </p:nvSpPr>
          <p:spPr>
            <a:xfrm>
              <a:off x="0" y="-38100"/>
              <a:ext cx="1475292" cy="2109208"/>
            </a:xfrm>
            <a:prstGeom prst="rect">
              <a:avLst/>
            </a:prstGeom>
          </p:spPr>
          <p:txBody>
            <a:bodyPr anchor="ctr" rtlCol="false" tIns="50800" lIns="50800" bIns="50800" rIns="50800"/>
            <a:lstStyle/>
            <a:p>
              <a:pPr algn="ctr">
                <a:lnSpc>
                  <a:spcPts val="2380"/>
                </a:lnSpc>
              </a:pPr>
            </a:p>
          </p:txBody>
        </p:sp>
      </p:grpSp>
      <p:grpSp>
        <p:nvGrpSpPr>
          <p:cNvPr name="Group 11" id="11"/>
          <p:cNvGrpSpPr/>
          <p:nvPr/>
        </p:nvGrpSpPr>
        <p:grpSpPr>
          <a:xfrm rot="0">
            <a:off x="12562675" y="8292240"/>
            <a:ext cx="4805676" cy="675687"/>
            <a:chOff x="0" y="0"/>
            <a:chExt cx="1265692" cy="177959"/>
          </a:xfrm>
        </p:grpSpPr>
        <p:sp>
          <p:nvSpPr>
            <p:cNvPr name="Freeform 12" id="12"/>
            <p:cNvSpPr/>
            <p:nvPr/>
          </p:nvSpPr>
          <p:spPr>
            <a:xfrm flipH="false" flipV="false" rot="0">
              <a:off x="0" y="0"/>
              <a:ext cx="1265693" cy="177959"/>
            </a:xfrm>
            <a:custGeom>
              <a:avLst/>
              <a:gdLst/>
              <a:ahLst/>
              <a:cxnLst/>
              <a:rect r="r" b="b" t="t" l="l"/>
              <a:pathLst>
                <a:path h="177959" w="1265693">
                  <a:moveTo>
                    <a:pt x="0" y="0"/>
                  </a:moveTo>
                  <a:lnTo>
                    <a:pt x="1265693" y="0"/>
                  </a:lnTo>
                  <a:lnTo>
                    <a:pt x="1265693" y="177959"/>
                  </a:lnTo>
                  <a:lnTo>
                    <a:pt x="0" y="177959"/>
                  </a:lnTo>
                  <a:close/>
                </a:path>
              </a:pathLst>
            </a:custGeom>
            <a:solidFill>
              <a:srgbClr val="000000"/>
            </a:solidFill>
          </p:spPr>
        </p:sp>
        <p:sp>
          <p:nvSpPr>
            <p:cNvPr name="TextBox 13" id="13"/>
            <p:cNvSpPr txBox="true"/>
            <p:nvPr/>
          </p:nvSpPr>
          <p:spPr>
            <a:xfrm>
              <a:off x="0" y="-47625"/>
              <a:ext cx="1265692" cy="225584"/>
            </a:xfrm>
            <a:prstGeom prst="rect">
              <a:avLst/>
            </a:prstGeom>
          </p:spPr>
          <p:txBody>
            <a:bodyPr anchor="ctr" rtlCol="false" tIns="50800" lIns="50800" bIns="50800" rIns="50800"/>
            <a:lstStyle/>
            <a:p>
              <a:pPr algn="ctr">
                <a:lnSpc>
                  <a:spcPts val="2520"/>
                </a:lnSpc>
              </a:pPr>
            </a:p>
          </p:txBody>
        </p:sp>
      </p:grpSp>
      <p:grpSp>
        <p:nvGrpSpPr>
          <p:cNvPr name="Group 14" id="14"/>
          <p:cNvGrpSpPr/>
          <p:nvPr/>
        </p:nvGrpSpPr>
        <p:grpSpPr>
          <a:xfrm rot="0">
            <a:off x="0" y="0"/>
            <a:ext cx="18543914" cy="1078609"/>
            <a:chOff x="0" y="0"/>
            <a:chExt cx="4883994" cy="284078"/>
          </a:xfrm>
        </p:grpSpPr>
        <p:sp>
          <p:nvSpPr>
            <p:cNvPr name="Freeform 15" id="15"/>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16" id="16"/>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grpSp>
        <p:nvGrpSpPr>
          <p:cNvPr name="Group 17" id="17"/>
          <p:cNvGrpSpPr/>
          <p:nvPr/>
        </p:nvGrpSpPr>
        <p:grpSpPr>
          <a:xfrm rot="0">
            <a:off x="957958" y="8178391"/>
            <a:ext cx="4805676" cy="679934"/>
            <a:chOff x="0" y="0"/>
            <a:chExt cx="1265692" cy="179077"/>
          </a:xfrm>
        </p:grpSpPr>
        <p:sp>
          <p:nvSpPr>
            <p:cNvPr name="Freeform 18" id="18"/>
            <p:cNvSpPr/>
            <p:nvPr/>
          </p:nvSpPr>
          <p:spPr>
            <a:xfrm flipH="false" flipV="false" rot="0">
              <a:off x="0" y="0"/>
              <a:ext cx="1265693" cy="179077"/>
            </a:xfrm>
            <a:custGeom>
              <a:avLst/>
              <a:gdLst/>
              <a:ahLst/>
              <a:cxnLst/>
              <a:rect r="r" b="b" t="t" l="l"/>
              <a:pathLst>
                <a:path h="179077" w="1265693">
                  <a:moveTo>
                    <a:pt x="0" y="0"/>
                  </a:moveTo>
                  <a:lnTo>
                    <a:pt x="1265693" y="0"/>
                  </a:lnTo>
                  <a:lnTo>
                    <a:pt x="1265693" y="179077"/>
                  </a:lnTo>
                  <a:lnTo>
                    <a:pt x="0" y="179077"/>
                  </a:lnTo>
                  <a:close/>
                </a:path>
              </a:pathLst>
            </a:custGeom>
            <a:solidFill>
              <a:srgbClr val="000000"/>
            </a:solidFill>
          </p:spPr>
        </p:sp>
        <p:sp>
          <p:nvSpPr>
            <p:cNvPr name="TextBox 19" id="19"/>
            <p:cNvSpPr txBox="true"/>
            <p:nvPr/>
          </p:nvSpPr>
          <p:spPr>
            <a:xfrm>
              <a:off x="0" y="-47625"/>
              <a:ext cx="1265692" cy="226702"/>
            </a:xfrm>
            <a:prstGeom prst="rect">
              <a:avLst/>
            </a:prstGeom>
          </p:spPr>
          <p:txBody>
            <a:bodyPr anchor="ctr" rtlCol="false" tIns="50800" lIns="50800" bIns="50800" rIns="50800"/>
            <a:lstStyle/>
            <a:p>
              <a:pPr algn="ctr">
                <a:lnSpc>
                  <a:spcPts val="2520"/>
                </a:lnSpc>
              </a:pPr>
            </a:p>
          </p:txBody>
        </p:sp>
      </p:grpSp>
      <p:grpSp>
        <p:nvGrpSpPr>
          <p:cNvPr name="Group 20" id="20"/>
          <p:cNvGrpSpPr/>
          <p:nvPr/>
        </p:nvGrpSpPr>
        <p:grpSpPr>
          <a:xfrm rot="0">
            <a:off x="6860099" y="3773874"/>
            <a:ext cx="1993326" cy="1565046"/>
            <a:chOff x="0" y="0"/>
            <a:chExt cx="1917749" cy="1505707"/>
          </a:xfrm>
        </p:grpSpPr>
        <p:sp>
          <p:nvSpPr>
            <p:cNvPr name="Freeform 21" id="2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2" id="2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3" id="23"/>
          <p:cNvGrpSpPr/>
          <p:nvPr/>
        </p:nvGrpSpPr>
        <p:grpSpPr>
          <a:xfrm rot="0">
            <a:off x="6948530" y="3773874"/>
            <a:ext cx="1816464" cy="1005909"/>
            <a:chOff x="0" y="0"/>
            <a:chExt cx="1027996" cy="569276"/>
          </a:xfrm>
        </p:grpSpPr>
        <p:sp>
          <p:nvSpPr>
            <p:cNvPr name="Freeform 24" id="24"/>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2"/>
              <a:stretch>
                <a:fillRect l="0" t="-7672" r="0" b="-7672"/>
              </a:stretch>
            </a:blipFill>
          </p:spPr>
        </p:sp>
      </p:grpSp>
      <p:grpSp>
        <p:nvGrpSpPr>
          <p:cNvPr name="Group 25" id="25"/>
          <p:cNvGrpSpPr/>
          <p:nvPr/>
        </p:nvGrpSpPr>
        <p:grpSpPr>
          <a:xfrm rot="0">
            <a:off x="9513374" y="3773874"/>
            <a:ext cx="1993326" cy="1565046"/>
            <a:chOff x="0" y="0"/>
            <a:chExt cx="1917749" cy="1505707"/>
          </a:xfrm>
        </p:grpSpPr>
        <p:sp>
          <p:nvSpPr>
            <p:cNvPr name="Freeform 26" id="2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7" id="2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8" id="28"/>
          <p:cNvGrpSpPr/>
          <p:nvPr/>
        </p:nvGrpSpPr>
        <p:grpSpPr>
          <a:xfrm rot="0">
            <a:off x="9601805" y="3773874"/>
            <a:ext cx="1816464" cy="1005909"/>
            <a:chOff x="0" y="0"/>
            <a:chExt cx="1027996" cy="569276"/>
          </a:xfrm>
        </p:grpSpPr>
        <p:sp>
          <p:nvSpPr>
            <p:cNvPr name="Freeform 29" id="2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3"/>
              <a:stretch>
                <a:fillRect l="0" t="-4173" r="0" b="-4173"/>
              </a:stretch>
            </a:blipFill>
          </p:spPr>
        </p:sp>
      </p:grpSp>
      <p:grpSp>
        <p:nvGrpSpPr>
          <p:cNvPr name="Group 30" id="30"/>
          <p:cNvGrpSpPr/>
          <p:nvPr/>
        </p:nvGrpSpPr>
        <p:grpSpPr>
          <a:xfrm rot="0">
            <a:off x="6860099" y="5841130"/>
            <a:ext cx="1993326" cy="1565046"/>
            <a:chOff x="0" y="0"/>
            <a:chExt cx="1917749" cy="1505707"/>
          </a:xfrm>
        </p:grpSpPr>
        <p:sp>
          <p:nvSpPr>
            <p:cNvPr name="Freeform 31" id="3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2" id="3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3" id="33"/>
          <p:cNvGrpSpPr/>
          <p:nvPr/>
        </p:nvGrpSpPr>
        <p:grpSpPr>
          <a:xfrm rot="0">
            <a:off x="6948530" y="5841130"/>
            <a:ext cx="1816464" cy="1005909"/>
            <a:chOff x="0" y="0"/>
            <a:chExt cx="1027996" cy="569276"/>
          </a:xfrm>
        </p:grpSpPr>
        <p:sp>
          <p:nvSpPr>
            <p:cNvPr name="Freeform 34" id="34"/>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4"/>
              <a:stretch>
                <a:fillRect l="-5377" t="0" r="-5377" b="0"/>
              </a:stretch>
            </a:blipFill>
          </p:spPr>
        </p:sp>
      </p:grpSp>
      <p:grpSp>
        <p:nvGrpSpPr>
          <p:cNvPr name="Group 35" id="35"/>
          <p:cNvGrpSpPr/>
          <p:nvPr/>
        </p:nvGrpSpPr>
        <p:grpSpPr>
          <a:xfrm rot="0">
            <a:off x="9513374" y="5841130"/>
            <a:ext cx="1993326" cy="1565046"/>
            <a:chOff x="0" y="0"/>
            <a:chExt cx="1917749" cy="1505707"/>
          </a:xfrm>
        </p:grpSpPr>
        <p:sp>
          <p:nvSpPr>
            <p:cNvPr name="Freeform 36" id="3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7" id="3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8" id="38"/>
          <p:cNvGrpSpPr/>
          <p:nvPr/>
        </p:nvGrpSpPr>
        <p:grpSpPr>
          <a:xfrm rot="0">
            <a:off x="9601805" y="5841130"/>
            <a:ext cx="1816464" cy="1005909"/>
            <a:chOff x="0" y="0"/>
            <a:chExt cx="1027996" cy="569276"/>
          </a:xfrm>
        </p:grpSpPr>
        <p:sp>
          <p:nvSpPr>
            <p:cNvPr name="Freeform 39" id="3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5"/>
              <a:stretch>
                <a:fillRect l="-5377" t="0" r="-5377" b="0"/>
              </a:stretch>
            </a:blipFill>
          </p:spPr>
        </p:sp>
      </p:grpSp>
      <p:grpSp>
        <p:nvGrpSpPr>
          <p:cNvPr name="Group 40" id="40"/>
          <p:cNvGrpSpPr/>
          <p:nvPr/>
        </p:nvGrpSpPr>
        <p:grpSpPr>
          <a:xfrm rot="0">
            <a:off x="6860099" y="8034825"/>
            <a:ext cx="1993326" cy="1565046"/>
            <a:chOff x="0" y="0"/>
            <a:chExt cx="1917749" cy="1505707"/>
          </a:xfrm>
        </p:grpSpPr>
        <p:sp>
          <p:nvSpPr>
            <p:cNvPr name="Freeform 41" id="4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42" id="4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43" id="43"/>
          <p:cNvGrpSpPr/>
          <p:nvPr/>
        </p:nvGrpSpPr>
        <p:grpSpPr>
          <a:xfrm rot="0">
            <a:off x="6948530" y="8015775"/>
            <a:ext cx="1816464" cy="1024959"/>
            <a:chOff x="0" y="0"/>
            <a:chExt cx="1027996" cy="580057"/>
          </a:xfrm>
        </p:grpSpPr>
        <p:sp>
          <p:nvSpPr>
            <p:cNvPr name="Freeform 44" id="44"/>
            <p:cNvSpPr/>
            <p:nvPr/>
          </p:nvSpPr>
          <p:spPr>
            <a:xfrm flipH="false" flipV="false" rot="0">
              <a:off x="0" y="0"/>
              <a:ext cx="1027996" cy="580057"/>
            </a:xfrm>
            <a:custGeom>
              <a:avLst/>
              <a:gdLst/>
              <a:ahLst/>
              <a:cxnLst/>
              <a:rect r="r" b="b" t="t" l="l"/>
              <a:pathLst>
                <a:path h="580057" w="1027996">
                  <a:moveTo>
                    <a:pt x="0" y="0"/>
                  </a:moveTo>
                  <a:lnTo>
                    <a:pt x="1027996" y="0"/>
                  </a:lnTo>
                  <a:lnTo>
                    <a:pt x="1027996" y="580057"/>
                  </a:lnTo>
                  <a:lnTo>
                    <a:pt x="0" y="580057"/>
                  </a:lnTo>
                  <a:close/>
                </a:path>
              </a:pathLst>
            </a:custGeom>
            <a:blipFill>
              <a:blip r:embed="rId6"/>
              <a:stretch>
                <a:fillRect l="0" t="-9812" r="0" b="-9812"/>
              </a:stretch>
            </a:blipFill>
          </p:spPr>
        </p:sp>
      </p:grpSp>
      <p:grpSp>
        <p:nvGrpSpPr>
          <p:cNvPr name="Group 45" id="45"/>
          <p:cNvGrpSpPr/>
          <p:nvPr/>
        </p:nvGrpSpPr>
        <p:grpSpPr>
          <a:xfrm rot="0">
            <a:off x="9513374" y="8083884"/>
            <a:ext cx="1993326" cy="1565046"/>
            <a:chOff x="0" y="0"/>
            <a:chExt cx="1917749" cy="1505707"/>
          </a:xfrm>
        </p:grpSpPr>
        <p:sp>
          <p:nvSpPr>
            <p:cNvPr name="Freeform 46" id="4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47" id="4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48" id="48"/>
          <p:cNvGrpSpPr/>
          <p:nvPr/>
        </p:nvGrpSpPr>
        <p:grpSpPr>
          <a:xfrm rot="0">
            <a:off x="9601805" y="8034825"/>
            <a:ext cx="1816464" cy="1005909"/>
            <a:chOff x="0" y="0"/>
            <a:chExt cx="1027996" cy="569276"/>
          </a:xfrm>
        </p:grpSpPr>
        <p:sp>
          <p:nvSpPr>
            <p:cNvPr name="Freeform 49" id="4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7"/>
              <a:stretch>
                <a:fillRect l="0" t="-10155" r="0" b="-10155"/>
              </a:stretch>
            </a:blipFill>
          </p:spPr>
        </p:sp>
      </p:grpSp>
      <p:sp>
        <p:nvSpPr>
          <p:cNvPr name="TextBox 50" id="50"/>
          <p:cNvSpPr txBox="true"/>
          <p:nvPr/>
        </p:nvSpPr>
        <p:spPr>
          <a:xfrm rot="0">
            <a:off x="6860099" y="2723867"/>
            <a:ext cx="4646601" cy="424817"/>
          </a:xfrm>
          <a:prstGeom prst="rect">
            <a:avLst/>
          </a:prstGeom>
        </p:spPr>
        <p:txBody>
          <a:bodyPr anchor="t" rtlCol="false" tIns="0" lIns="0" bIns="0" rIns="0">
            <a:spAutoFit/>
          </a:bodyPr>
          <a:lstStyle/>
          <a:p>
            <a:pPr algn="ctr">
              <a:lnSpc>
                <a:spcPts val="3180"/>
              </a:lnSpc>
            </a:pPr>
            <a:r>
              <a:rPr lang="en-US" sz="3000">
                <a:solidFill>
                  <a:srgbClr val="FFFFFF"/>
                </a:solidFill>
                <a:latin typeface="Georgia Pro Condensed"/>
                <a:ea typeface="Georgia Pro Condensed"/>
                <a:cs typeface="Georgia Pro Condensed"/>
                <a:sym typeface="Georgia Pro Condensed"/>
              </a:rPr>
              <a:t>Countries We Specialize In</a:t>
            </a:r>
          </a:p>
        </p:txBody>
      </p:sp>
      <p:sp>
        <p:nvSpPr>
          <p:cNvPr name="TextBox 51" id="51"/>
          <p:cNvSpPr txBox="true"/>
          <p:nvPr/>
        </p:nvSpPr>
        <p:spPr>
          <a:xfrm rot="0">
            <a:off x="12705811" y="1918097"/>
            <a:ext cx="4586601" cy="5965317"/>
          </a:xfrm>
          <a:prstGeom prst="rect">
            <a:avLst/>
          </a:prstGeom>
        </p:spPr>
        <p:txBody>
          <a:bodyPr anchor="t" rtlCol="false" tIns="0" lIns="0" bIns="0" rIns="0">
            <a:spAutoFit/>
          </a:bodyPr>
          <a:lstStyle/>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Visa Eligibility Check: </a:t>
            </a:r>
            <a:r>
              <a:rPr lang="en-US" sz="1770">
                <a:solidFill>
                  <a:srgbClr val="000000"/>
                </a:solidFill>
                <a:latin typeface="Georgia Pro Condensed"/>
                <a:ea typeface="Georgia Pro Condensed"/>
                <a:cs typeface="Georgia Pro Condensed"/>
                <a:sym typeface="Georgia Pro Condensed"/>
              </a:rPr>
              <a:t>We evaluate your travel purpose and profile to find the best visitor visa options for you.</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Document Assistance:</a:t>
            </a:r>
            <a:r>
              <a:rPr lang="en-US" sz="1770">
                <a:solidFill>
                  <a:srgbClr val="000000"/>
                </a:solidFill>
                <a:latin typeface="Georgia Pro Condensed"/>
                <a:ea typeface="Georgia Pro Condensed"/>
                <a:cs typeface="Georgia Pro Condensed"/>
                <a:sym typeface="Georgia Pro Condensed"/>
              </a:rPr>
              <a:t> Ou</a:t>
            </a:r>
            <a:r>
              <a:rPr lang="en-US" sz="1770">
                <a:solidFill>
                  <a:srgbClr val="000000"/>
                </a:solidFill>
                <a:latin typeface="Georgia Pro Condensed"/>
                <a:ea typeface="Georgia Pro Condensed"/>
                <a:cs typeface="Georgia Pro Condensed"/>
                <a:sym typeface="Georgia Pro Condensed"/>
              </a:rPr>
              <a:t>r team helps you gather, organize, and perfect all required paperwork — ensuring everything is accurate and complete.</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Hassle-Free Application: </a:t>
            </a:r>
            <a:r>
              <a:rPr lang="en-US" sz="1770">
                <a:solidFill>
                  <a:srgbClr val="000000"/>
                </a:solidFill>
                <a:latin typeface="Georgia Pro Condensed"/>
                <a:ea typeface="Georgia Pro Condensed"/>
                <a:cs typeface="Georgia Pro Condensed"/>
                <a:sym typeface="Georgia Pro Condensed"/>
              </a:rPr>
              <a:t> </a:t>
            </a:r>
            <a:r>
              <a:rPr lang="en-US" sz="1770">
                <a:solidFill>
                  <a:srgbClr val="000000"/>
                </a:solidFill>
                <a:latin typeface="Georgia Pro Condensed"/>
                <a:ea typeface="Georgia Pro Condensed"/>
                <a:cs typeface="Georgia Pro Condensed"/>
                <a:sym typeface="Georgia Pro Condensed"/>
              </a:rPr>
              <a:t>We handle your entire visa application, highlighting your strengths and ensuring full compliance.</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Interview Coaching:</a:t>
            </a:r>
            <a:r>
              <a:rPr lang="en-US" sz="1770">
                <a:solidFill>
                  <a:srgbClr val="000000"/>
                </a:solidFill>
                <a:latin typeface="Georgia Pro Condensed"/>
                <a:ea typeface="Georgia Pro Condensed"/>
                <a:cs typeface="Georgia Pro Condensed"/>
                <a:sym typeface="Georgia Pro Condensed"/>
              </a:rPr>
              <a:t> Get expert interview prep from former visa officers to present your case confidently.</a:t>
            </a:r>
          </a:p>
          <a:p>
            <a:pPr algn="just">
              <a:lnSpc>
                <a:spcPts val="2478"/>
              </a:lnSpc>
            </a:pPr>
          </a:p>
          <a:p>
            <a:pPr algn="just">
              <a:lnSpc>
                <a:spcPts val="2478"/>
              </a:lnSpc>
              <a:spcBef>
                <a:spcPct val="0"/>
              </a:spcBef>
            </a:pPr>
            <a:r>
              <a:rPr lang="en-US" b="true" sz="1770">
                <a:solidFill>
                  <a:srgbClr val="000000"/>
                </a:solidFill>
                <a:latin typeface="Georgia Pro Condensed Bold"/>
                <a:ea typeface="Georgia Pro Condensed Bold"/>
                <a:cs typeface="Georgia Pro Condensed Bold"/>
                <a:sym typeface="Georgia Pro Condensed Bold"/>
              </a:rPr>
              <a:t>Afer-Visa Support:</a:t>
            </a:r>
            <a:r>
              <a:rPr lang="en-US" sz="1770">
                <a:solidFill>
                  <a:srgbClr val="000000"/>
                </a:solidFill>
                <a:latin typeface="Georgia Pro Condensed"/>
                <a:ea typeface="Georgia Pro Condensed"/>
                <a:cs typeface="Georgia Pro Condensed"/>
                <a:sym typeface="Georgia Pro Condensed"/>
              </a:rPr>
              <a:t> From flights to</a:t>
            </a:r>
            <a:r>
              <a:rPr lang="en-US" sz="1770">
                <a:solidFill>
                  <a:srgbClr val="000000"/>
                </a:solidFill>
                <a:latin typeface="Georgia Pro Condensed"/>
                <a:ea typeface="Georgia Pro Condensed"/>
                <a:cs typeface="Georgia Pro Condensed"/>
                <a:sym typeface="Georgia Pro Condensed"/>
              </a:rPr>
              <a:t> entry rules, we ensure a smooth and stress-free journey.</a:t>
            </a:r>
          </a:p>
        </p:txBody>
      </p:sp>
      <p:sp>
        <p:nvSpPr>
          <p:cNvPr name="TextBox 52" id="52"/>
          <p:cNvSpPr txBox="true"/>
          <p:nvPr/>
        </p:nvSpPr>
        <p:spPr>
          <a:xfrm rot="0">
            <a:off x="12872238" y="8327903"/>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 Visitor Visa Services</a:t>
            </a:r>
          </a:p>
        </p:txBody>
      </p:sp>
      <p:sp>
        <p:nvSpPr>
          <p:cNvPr name="TextBox 53" id="53"/>
          <p:cNvSpPr txBox="true"/>
          <p:nvPr/>
        </p:nvSpPr>
        <p:spPr>
          <a:xfrm rot="0">
            <a:off x="1315827" y="8232974"/>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What We Provide</a:t>
            </a:r>
          </a:p>
        </p:txBody>
      </p:sp>
      <p:sp>
        <p:nvSpPr>
          <p:cNvPr name="TextBox 54" id="54"/>
          <p:cNvSpPr txBox="true"/>
          <p:nvPr/>
        </p:nvSpPr>
        <p:spPr>
          <a:xfrm rot="0">
            <a:off x="1115802" y="2307147"/>
            <a:ext cx="4586601" cy="5022342"/>
          </a:xfrm>
          <a:prstGeom prst="rect">
            <a:avLst/>
          </a:prstGeom>
        </p:spPr>
        <p:txBody>
          <a:bodyPr anchor="t" rtlCol="false" tIns="0" lIns="0" bIns="0" rIns="0">
            <a:spAutoFit/>
          </a:bodyPr>
          <a:lstStyle/>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International Know-How:</a:t>
            </a:r>
          </a:p>
          <a:p>
            <a:pPr algn="just">
              <a:lnSpc>
                <a:spcPts val="2478"/>
              </a:lnSpc>
            </a:pPr>
            <a:r>
              <a:rPr lang="en-US" sz="1770">
                <a:solidFill>
                  <a:srgbClr val="000000"/>
                </a:solidFill>
                <a:latin typeface="Georgia Pro Condensed"/>
                <a:ea typeface="Georgia Pro Condensed"/>
                <a:cs typeface="Georgia Pro Condensed"/>
                <a:sym typeface="Georgia Pro Condensed"/>
              </a:rPr>
              <a:t>With vast experience and deep understanding of visitor visa rules across various countries, our experts provide you with the most accurate and effective guidance.</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Custom-Fit Solutions:</a:t>
            </a:r>
          </a:p>
          <a:p>
            <a:pPr algn="just">
              <a:lnSpc>
                <a:spcPts val="2478"/>
              </a:lnSpc>
            </a:pPr>
            <a:r>
              <a:rPr lang="en-US" sz="1770">
                <a:solidFill>
                  <a:srgbClr val="000000"/>
                </a:solidFill>
                <a:latin typeface="Georgia Pro Condensed"/>
                <a:ea typeface="Georgia Pro Condensed"/>
                <a:cs typeface="Georgia Pro Condensed"/>
                <a:sym typeface="Georgia Pro Condensed"/>
              </a:rPr>
              <a:t>We craft tai</a:t>
            </a:r>
            <a:r>
              <a:rPr lang="en-US" sz="1770">
                <a:solidFill>
                  <a:srgbClr val="000000"/>
                </a:solidFill>
                <a:latin typeface="Georgia Pro Condensed"/>
                <a:ea typeface="Georgia Pro Condensed"/>
                <a:cs typeface="Georgia Pro Condensed"/>
                <a:sym typeface="Georgia Pro Condensed"/>
              </a:rPr>
              <a:t>lored</a:t>
            </a:r>
            <a:r>
              <a:rPr lang="en-US" sz="1770">
                <a:solidFill>
                  <a:srgbClr val="000000"/>
                </a:solidFill>
                <a:latin typeface="Georgia Pro Condensed"/>
                <a:ea typeface="Georgia Pro Condensed"/>
                <a:cs typeface="Georgia Pro Condensed"/>
                <a:sym typeface="Georgia Pro Condensed"/>
              </a:rPr>
              <a:t> plans based on your unique profile and goals, helping you navigate any challenges and boost your approval chances.</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End-to-End Assistance:</a:t>
            </a:r>
          </a:p>
          <a:p>
            <a:pPr algn="just">
              <a:lnSpc>
                <a:spcPts val="2478"/>
              </a:lnSpc>
              <a:spcBef>
                <a:spcPct val="0"/>
              </a:spcBef>
            </a:pPr>
            <a:r>
              <a:rPr lang="en-US" sz="1770">
                <a:solidFill>
                  <a:srgbClr val="000000"/>
                </a:solidFill>
                <a:latin typeface="Georgia Pro Condensed"/>
                <a:ea typeface="Georgia Pro Condensed"/>
                <a:cs typeface="Georgia Pro Condensed"/>
                <a:sym typeface="Georgia Pro Condensed"/>
              </a:rPr>
              <a:t>From your first consultation to settling in your destination, we cover every step of the journey with complete visa and travel support — all in one place</a:t>
            </a:r>
            <a:r>
              <a:rPr lang="en-US" sz="1770">
                <a:solidFill>
                  <a:srgbClr val="000000"/>
                </a:solidFill>
                <a:latin typeface="Georgia Pro Condensed"/>
                <a:ea typeface="Georgia Pro Condensed"/>
                <a:cs typeface="Georgia Pro Condensed"/>
                <a:sym typeface="Georgia Pro Condensed"/>
              </a:rPr>
              <a:t>.</a:t>
            </a:r>
          </a:p>
        </p:txBody>
      </p:sp>
      <p:sp>
        <p:nvSpPr>
          <p:cNvPr name="TextBox 55" id="55"/>
          <p:cNvSpPr txBox="true"/>
          <p:nvPr/>
        </p:nvSpPr>
        <p:spPr>
          <a:xfrm rot="0">
            <a:off x="7158810" y="4853130"/>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UNITED STATES</a:t>
            </a:r>
          </a:p>
        </p:txBody>
      </p:sp>
      <p:sp>
        <p:nvSpPr>
          <p:cNvPr name="TextBox 56" id="56"/>
          <p:cNvSpPr txBox="true"/>
          <p:nvPr/>
        </p:nvSpPr>
        <p:spPr>
          <a:xfrm rot="0">
            <a:off x="7088313" y="5031310"/>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B-1/B-2 Visitor Visas for business and tourism.</a:t>
            </a:r>
          </a:p>
        </p:txBody>
      </p:sp>
      <p:sp>
        <p:nvSpPr>
          <p:cNvPr name="TextBox 57" id="57"/>
          <p:cNvSpPr txBox="true"/>
          <p:nvPr/>
        </p:nvSpPr>
        <p:spPr>
          <a:xfrm rot="0">
            <a:off x="9881011" y="4853130"/>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CANADA</a:t>
            </a:r>
          </a:p>
        </p:txBody>
      </p:sp>
      <p:sp>
        <p:nvSpPr>
          <p:cNvPr name="TextBox 58" id="58"/>
          <p:cNvSpPr txBox="true"/>
          <p:nvPr/>
        </p:nvSpPr>
        <p:spPr>
          <a:xfrm rot="0">
            <a:off x="9810514" y="5031310"/>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Temporary Resident Visas (TRV) for visiting family, friends, or for tourism.</a:t>
            </a:r>
          </a:p>
        </p:txBody>
      </p:sp>
      <p:sp>
        <p:nvSpPr>
          <p:cNvPr name="TextBox 59" id="59"/>
          <p:cNvSpPr txBox="true"/>
          <p:nvPr/>
        </p:nvSpPr>
        <p:spPr>
          <a:xfrm rot="0">
            <a:off x="7158810" y="6923238"/>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UNITED KINGDOM</a:t>
            </a:r>
          </a:p>
        </p:txBody>
      </p:sp>
      <p:sp>
        <p:nvSpPr>
          <p:cNvPr name="TextBox 60" id="60"/>
          <p:cNvSpPr txBox="true"/>
          <p:nvPr/>
        </p:nvSpPr>
        <p:spPr>
          <a:xfrm rot="0">
            <a:off x="7088313" y="7101418"/>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Standard Visitor Visas for tourism, business and family visits.</a:t>
            </a:r>
          </a:p>
        </p:txBody>
      </p:sp>
      <p:sp>
        <p:nvSpPr>
          <p:cNvPr name="TextBox 61" id="61"/>
          <p:cNvSpPr txBox="true"/>
          <p:nvPr/>
        </p:nvSpPr>
        <p:spPr>
          <a:xfrm rot="0">
            <a:off x="9852515" y="6923238"/>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AUSTRALIA</a:t>
            </a:r>
          </a:p>
        </p:txBody>
      </p:sp>
      <p:sp>
        <p:nvSpPr>
          <p:cNvPr name="TextBox 62" id="62"/>
          <p:cNvSpPr txBox="true"/>
          <p:nvPr/>
        </p:nvSpPr>
        <p:spPr>
          <a:xfrm rot="0">
            <a:off x="9782018" y="7101418"/>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Visitor Visa (subclass 600) for tourism, business and family visits.</a:t>
            </a:r>
          </a:p>
        </p:txBody>
      </p:sp>
      <p:sp>
        <p:nvSpPr>
          <p:cNvPr name="TextBox 63" id="63"/>
          <p:cNvSpPr txBox="true"/>
          <p:nvPr/>
        </p:nvSpPr>
        <p:spPr>
          <a:xfrm rot="0">
            <a:off x="7152663" y="9116934"/>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EUROPEAN UNION</a:t>
            </a:r>
          </a:p>
        </p:txBody>
      </p:sp>
      <p:sp>
        <p:nvSpPr>
          <p:cNvPr name="TextBox 64" id="64"/>
          <p:cNvSpPr txBox="true"/>
          <p:nvPr/>
        </p:nvSpPr>
        <p:spPr>
          <a:xfrm rot="0">
            <a:off x="7082166" y="9295114"/>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Schengen Visas for short-term visits to Schengen Area countries.</a:t>
            </a:r>
          </a:p>
        </p:txBody>
      </p:sp>
      <p:sp>
        <p:nvSpPr>
          <p:cNvPr name="TextBox 65" id="65"/>
          <p:cNvSpPr txBox="true"/>
          <p:nvPr/>
        </p:nvSpPr>
        <p:spPr>
          <a:xfrm rot="0">
            <a:off x="9852515" y="9116934"/>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NEW ZEALAND</a:t>
            </a:r>
          </a:p>
        </p:txBody>
      </p:sp>
      <p:sp>
        <p:nvSpPr>
          <p:cNvPr name="TextBox 66" id="66"/>
          <p:cNvSpPr txBox="true"/>
          <p:nvPr/>
        </p:nvSpPr>
        <p:spPr>
          <a:xfrm rot="0">
            <a:off x="9782018" y="9295114"/>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Visitor Visas for tourism, business and family visits.</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73037" y="5943"/>
            <a:ext cx="11147299" cy="10512476"/>
            <a:chOff x="0" y="0"/>
            <a:chExt cx="2935914" cy="2768718"/>
          </a:xfrm>
        </p:grpSpPr>
        <p:sp>
          <p:nvSpPr>
            <p:cNvPr name="Freeform 3" id="3"/>
            <p:cNvSpPr/>
            <p:nvPr/>
          </p:nvSpPr>
          <p:spPr>
            <a:xfrm flipH="false" flipV="false" rot="0">
              <a:off x="0" y="0"/>
              <a:ext cx="2935914" cy="2768718"/>
            </a:xfrm>
            <a:custGeom>
              <a:avLst/>
              <a:gdLst/>
              <a:ahLst/>
              <a:cxnLst/>
              <a:rect r="r" b="b" t="t" l="l"/>
              <a:pathLst>
                <a:path h="2768718" w="2935914">
                  <a:moveTo>
                    <a:pt x="0" y="0"/>
                  </a:moveTo>
                  <a:lnTo>
                    <a:pt x="2935914" y="0"/>
                  </a:lnTo>
                  <a:lnTo>
                    <a:pt x="2935914" y="2768718"/>
                  </a:lnTo>
                  <a:lnTo>
                    <a:pt x="0" y="2768718"/>
                  </a:lnTo>
                  <a:close/>
                </a:path>
              </a:pathLst>
            </a:custGeom>
            <a:solidFill>
              <a:srgbClr val="363636"/>
            </a:solidFill>
          </p:spPr>
        </p:sp>
        <p:sp>
          <p:nvSpPr>
            <p:cNvPr name="TextBox 4" id="4"/>
            <p:cNvSpPr txBox="true"/>
            <p:nvPr/>
          </p:nvSpPr>
          <p:spPr>
            <a:xfrm>
              <a:off x="0" y="-47625"/>
              <a:ext cx="2935914" cy="2816343"/>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3256832" y="9188995"/>
            <a:ext cx="4382000" cy="693153"/>
          </a:xfrm>
          <a:custGeom>
            <a:avLst/>
            <a:gdLst/>
            <a:ahLst/>
            <a:cxnLst/>
            <a:rect r="r" b="b" t="t" l="l"/>
            <a:pathLst>
              <a:path h="693153" w="4382000">
                <a:moveTo>
                  <a:pt x="0" y="0"/>
                </a:moveTo>
                <a:lnTo>
                  <a:pt x="4382000" y="0"/>
                </a:lnTo>
                <a:lnTo>
                  <a:pt x="4382000" y="693152"/>
                </a:lnTo>
                <a:lnTo>
                  <a:pt x="0" y="6931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04435" y="3661995"/>
            <a:ext cx="6768602" cy="6105717"/>
            <a:chOff x="0" y="0"/>
            <a:chExt cx="1782677" cy="1608090"/>
          </a:xfrm>
        </p:grpSpPr>
        <p:sp>
          <p:nvSpPr>
            <p:cNvPr name="Freeform 7" id="7"/>
            <p:cNvSpPr/>
            <p:nvPr/>
          </p:nvSpPr>
          <p:spPr>
            <a:xfrm flipH="false" flipV="false" rot="0">
              <a:off x="0" y="0"/>
              <a:ext cx="1782677" cy="1608090"/>
            </a:xfrm>
            <a:custGeom>
              <a:avLst/>
              <a:gdLst/>
              <a:ahLst/>
              <a:cxnLst/>
              <a:rect r="r" b="b" t="t" l="l"/>
              <a:pathLst>
                <a:path h="1608090" w="1782677">
                  <a:moveTo>
                    <a:pt x="0" y="0"/>
                  </a:moveTo>
                  <a:lnTo>
                    <a:pt x="1782677" y="0"/>
                  </a:lnTo>
                  <a:lnTo>
                    <a:pt x="1782677" y="1608090"/>
                  </a:lnTo>
                  <a:lnTo>
                    <a:pt x="0" y="1608090"/>
                  </a:lnTo>
                  <a:close/>
                </a:path>
              </a:pathLst>
            </a:custGeom>
            <a:solidFill>
              <a:srgbClr val="E0E0E0"/>
            </a:solidFill>
          </p:spPr>
        </p:sp>
        <p:sp>
          <p:nvSpPr>
            <p:cNvPr name="TextBox 8" id="8"/>
            <p:cNvSpPr txBox="true"/>
            <p:nvPr/>
          </p:nvSpPr>
          <p:spPr>
            <a:xfrm>
              <a:off x="0" y="-47625"/>
              <a:ext cx="1782677" cy="1655715"/>
            </a:xfrm>
            <a:prstGeom prst="rect">
              <a:avLst/>
            </a:prstGeom>
          </p:spPr>
          <p:txBody>
            <a:bodyPr anchor="ctr" rtlCol="false" tIns="50800" lIns="50800" bIns="50800" rIns="50800"/>
            <a:lstStyle/>
            <a:p>
              <a:pPr algn="ctr">
                <a:lnSpc>
                  <a:spcPts val="2520"/>
                </a:lnSpc>
              </a:pPr>
            </a:p>
          </p:txBody>
        </p:sp>
      </p:grpSp>
      <p:grpSp>
        <p:nvGrpSpPr>
          <p:cNvPr name="Group 9" id="9"/>
          <p:cNvGrpSpPr/>
          <p:nvPr/>
        </p:nvGrpSpPr>
        <p:grpSpPr>
          <a:xfrm rot="0">
            <a:off x="1085498" y="1620288"/>
            <a:ext cx="7706077" cy="7740987"/>
            <a:chOff x="0" y="0"/>
            <a:chExt cx="1193873" cy="1199281"/>
          </a:xfrm>
        </p:grpSpPr>
        <p:sp>
          <p:nvSpPr>
            <p:cNvPr name="Freeform 10" id="10"/>
            <p:cNvSpPr/>
            <p:nvPr/>
          </p:nvSpPr>
          <p:spPr>
            <a:xfrm flipH="false" flipV="false" rot="0">
              <a:off x="0" y="0"/>
              <a:ext cx="1193873" cy="1199281"/>
            </a:xfrm>
            <a:custGeom>
              <a:avLst/>
              <a:gdLst/>
              <a:ahLst/>
              <a:cxnLst/>
              <a:rect r="r" b="b" t="t" l="l"/>
              <a:pathLst>
                <a:path h="1199281" w="1193873">
                  <a:moveTo>
                    <a:pt x="0" y="0"/>
                  </a:moveTo>
                  <a:lnTo>
                    <a:pt x="1193873" y="0"/>
                  </a:lnTo>
                  <a:lnTo>
                    <a:pt x="1193873" y="1199281"/>
                  </a:lnTo>
                  <a:lnTo>
                    <a:pt x="0" y="1199281"/>
                  </a:lnTo>
                  <a:close/>
                </a:path>
              </a:pathLst>
            </a:custGeom>
            <a:blipFill>
              <a:blip r:embed="rId4"/>
              <a:stretch>
                <a:fillRect l="-25245" t="0" r="-25245" b="0"/>
              </a:stretch>
            </a:blipFill>
          </p:spPr>
        </p:sp>
      </p:grpSp>
      <p:sp>
        <p:nvSpPr>
          <p:cNvPr name="AutoShape 11" id="11"/>
          <p:cNvSpPr/>
          <p:nvPr/>
        </p:nvSpPr>
        <p:spPr>
          <a:xfrm>
            <a:off x="9896340" y="4181665"/>
            <a:ext cx="1899328" cy="0"/>
          </a:xfrm>
          <a:prstGeom prst="line">
            <a:avLst/>
          </a:prstGeom>
          <a:ln cap="flat" w="180975">
            <a:solidFill>
              <a:srgbClr val="FFFFFF"/>
            </a:solidFill>
            <a:prstDash val="solid"/>
            <a:headEnd type="none" len="sm" w="sm"/>
            <a:tailEnd type="none" len="sm" w="sm"/>
          </a:ln>
        </p:spPr>
      </p:sp>
      <p:sp>
        <p:nvSpPr>
          <p:cNvPr name="TextBox 12" id="12"/>
          <p:cNvSpPr txBox="true"/>
          <p:nvPr/>
        </p:nvSpPr>
        <p:spPr>
          <a:xfrm rot="0">
            <a:off x="13677395" y="9313650"/>
            <a:ext cx="3274175" cy="316230"/>
          </a:xfrm>
          <a:prstGeom prst="rect">
            <a:avLst/>
          </a:prstGeom>
        </p:spPr>
        <p:txBody>
          <a:bodyPr anchor="t" rtlCol="false" tIns="0" lIns="0" bIns="0" rIns="0">
            <a:spAutoFit/>
          </a:bodyPr>
          <a:lstStyle/>
          <a:p>
            <a:pPr algn="ctr">
              <a:lnSpc>
                <a:spcPts val="2520"/>
              </a:lnSpc>
              <a:spcBef>
                <a:spcPct val="0"/>
              </a:spcBef>
            </a:pPr>
            <a:r>
              <a:rPr lang="en-US" sz="1800" u="sng">
                <a:solidFill>
                  <a:srgbClr val="FFFFFF"/>
                </a:solidFill>
                <a:latin typeface="Georgia Pro Condensed"/>
                <a:ea typeface="Georgia Pro Condensed"/>
                <a:cs typeface="Georgia Pro Condensed"/>
                <a:sym typeface="Georgia Pro Condensed"/>
                <a:hlinkClick r:id="rId5" tooltip="https://justandtrueimmigration.com/pr-visa/"/>
              </a:rPr>
              <a:t>www.justandtrueimmigration.com</a:t>
            </a:r>
          </a:p>
        </p:txBody>
      </p:sp>
      <p:sp>
        <p:nvSpPr>
          <p:cNvPr name="TextBox 13" id="13"/>
          <p:cNvSpPr txBox="true"/>
          <p:nvPr/>
        </p:nvSpPr>
        <p:spPr>
          <a:xfrm rot="0">
            <a:off x="9861204" y="2737255"/>
            <a:ext cx="7777628" cy="1168095"/>
          </a:xfrm>
          <a:prstGeom prst="rect">
            <a:avLst/>
          </a:prstGeom>
        </p:spPr>
        <p:txBody>
          <a:bodyPr anchor="t" rtlCol="false" tIns="0" lIns="0" bIns="0" rIns="0">
            <a:spAutoFit/>
          </a:bodyPr>
          <a:lstStyle/>
          <a:p>
            <a:pPr algn="l">
              <a:lnSpc>
                <a:spcPts val="8878"/>
              </a:lnSpc>
            </a:pPr>
            <a:r>
              <a:rPr lang="en-US" sz="8375" b="true">
                <a:solidFill>
                  <a:srgbClr val="E0E0E0"/>
                </a:solidFill>
                <a:latin typeface="Georgia Pro Condensed Bold"/>
                <a:ea typeface="Georgia Pro Condensed Bold"/>
                <a:cs typeface="Georgia Pro Condensed Bold"/>
                <a:sym typeface="Georgia Pro Condensed Bold"/>
              </a:rPr>
              <a:t>Residence Visa </a:t>
            </a:r>
          </a:p>
        </p:txBody>
      </p:sp>
      <p:sp>
        <p:nvSpPr>
          <p:cNvPr name="TextBox 14" id="14"/>
          <p:cNvSpPr txBox="true"/>
          <p:nvPr/>
        </p:nvSpPr>
        <p:spPr>
          <a:xfrm rot="0">
            <a:off x="9861204" y="4849597"/>
            <a:ext cx="7052265" cy="3337560"/>
          </a:xfrm>
          <a:prstGeom prst="rect">
            <a:avLst/>
          </a:prstGeom>
        </p:spPr>
        <p:txBody>
          <a:bodyPr anchor="t" rtlCol="false" tIns="0" lIns="0" bIns="0" rIns="0">
            <a:spAutoFit/>
          </a:bodyPr>
          <a:lstStyle/>
          <a:p>
            <a:pPr algn="just">
              <a:lnSpc>
                <a:spcPts val="2940"/>
              </a:lnSpc>
              <a:spcBef>
                <a:spcPct val="0"/>
              </a:spcBef>
            </a:pPr>
            <a:r>
              <a:rPr lang="en-US" sz="2100">
                <a:solidFill>
                  <a:srgbClr val="FFFFFF"/>
                </a:solidFill>
                <a:latin typeface="Georgia Pro Condensed"/>
                <a:ea typeface="Georgia Pro Condensed"/>
                <a:cs typeface="Georgia Pro Condensed"/>
                <a:sym typeface="Georgia Pro Condensed"/>
              </a:rPr>
              <a:t>Achieving permanent residency (PR) status in a new country is a significant milestone that opens doors to numerous opportunities and benefits. At Just and True Immigration Law and Services, we specialize in PR visa applications for various countries, offering expert guidance and comprehensive support to help you realize your dream of becoming a permanent resident. Our team of experienced immigration lawyers and former Visa Embassy Officers is dedicated to assisting you through every step of the PR visa process.</a:t>
            </a:r>
          </a:p>
        </p:txBody>
      </p:sp>
      <p:sp>
        <p:nvSpPr>
          <p:cNvPr name="TextBox 15" id="15"/>
          <p:cNvSpPr txBox="true"/>
          <p:nvPr/>
        </p:nvSpPr>
        <p:spPr>
          <a:xfrm rot="0">
            <a:off x="2615171" y="413004"/>
            <a:ext cx="4356882" cy="1038988"/>
          </a:xfrm>
          <a:prstGeom prst="rect">
            <a:avLst/>
          </a:prstGeom>
        </p:spPr>
        <p:txBody>
          <a:bodyPr anchor="t" rtlCol="false" tIns="0" lIns="0" bIns="0" rIns="0">
            <a:spAutoFit/>
          </a:bodyPr>
          <a:lstStyle/>
          <a:p>
            <a:pPr algn="r" marL="0" indent="0" lvl="0">
              <a:lnSpc>
                <a:spcPts val="4157"/>
              </a:lnSpc>
              <a:spcBef>
                <a:spcPct val="0"/>
              </a:spcBef>
            </a:pPr>
            <a:r>
              <a:rPr lang="en-US" sz="2969">
                <a:solidFill>
                  <a:srgbClr val="B5843C"/>
                </a:solidFill>
                <a:latin typeface="Georgia Pro Condensed"/>
                <a:ea typeface="Georgia Pro Condensed"/>
                <a:cs typeface="Georgia Pro Condensed"/>
                <a:sym typeface="Georgia Pro Condensed"/>
              </a:rPr>
              <a:t>Y</a:t>
            </a:r>
            <a:r>
              <a:rPr lang="en-US" sz="2969" strike="noStrike" u="none">
                <a:solidFill>
                  <a:srgbClr val="B5843C"/>
                </a:solidFill>
                <a:latin typeface="Georgia Pro Condensed"/>
                <a:ea typeface="Georgia Pro Condensed"/>
                <a:cs typeface="Georgia Pro Condensed"/>
                <a:sym typeface="Georgia Pro Condensed"/>
              </a:rPr>
              <a:t>our Path</a:t>
            </a:r>
            <a:r>
              <a:rPr lang="en-US" sz="2969" strike="noStrike" u="none">
                <a:solidFill>
                  <a:srgbClr val="B5843C"/>
                </a:solidFill>
                <a:latin typeface="Georgia Pro Condensed"/>
                <a:ea typeface="Georgia Pro Condensed"/>
                <a:cs typeface="Georgia Pro Condensed"/>
                <a:sym typeface="Georgia Pro Condensed"/>
              </a:rPr>
              <a:t>way to P</a:t>
            </a:r>
            <a:r>
              <a:rPr lang="en-US" sz="2969" strike="noStrike" u="none">
                <a:solidFill>
                  <a:srgbClr val="B5843C"/>
                </a:solidFill>
                <a:latin typeface="Georgia Pro Condensed"/>
                <a:ea typeface="Georgia Pro Condensed"/>
                <a:cs typeface="Georgia Pro Condensed"/>
                <a:sym typeface="Georgia Pro Condensed"/>
              </a:rPr>
              <a:t>ermanent Residency Worldwide</a:t>
            </a:r>
          </a:p>
        </p:txBody>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7419" y="709420"/>
            <a:ext cx="5667704" cy="7863739"/>
            <a:chOff x="0" y="0"/>
            <a:chExt cx="1492729" cy="2071108"/>
          </a:xfrm>
        </p:grpSpPr>
        <p:sp>
          <p:nvSpPr>
            <p:cNvPr name="Freeform 3" id="3"/>
            <p:cNvSpPr/>
            <p:nvPr/>
          </p:nvSpPr>
          <p:spPr>
            <a:xfrm flipH="false" flipV="false" rot="0">
              <a:off x="0" y="0"/>
              <a:ext cx="1492729" cy="2071108"/>
            </a:xfrm>
            <a:custGeom>
              <a:avLst/>
              <a:gdLst/>
              <a:ahLst/>
              <a:cxnLst/>
              <a:rect r="r" b="b" t="t" l="l"/>
              <a:pathLst>
                <a:path h="2071108" w="1492729">
                  <a:moveTo>
                    <a:pt x="0" y="0"/>
                  </a:moveTo>
                  <a:lnTo>
                    <a:pt x="1492729" y="0"/>
                  </a:lnTo>
                  <a:lnTo>
                    <a:pt x="1492729" y="2071108"/>
                  </a:lnTo>
                  <a:lnTo>
                    <a:pt x="0" y="2071108"/>
                  </a:lnTo>
                  <a:close/>
                </a:path>
              </a:pathLst>
            </a:custGeom>
            <a:solidFill>
              <a:srgbClr val="E0E0E0"/>
            </a:solidFill>
          </p:spPr>
        </p:sp>
        <p:sp>
          <p:nvSpPr>
            <p:cNvPr name="TextBox 4" id="4"/>
            <p:cNvSpPr txBox="true"/>
            <p:nvPr/>
          </p:nvSpPr>
          <p:spPr>
            <a:xfrm>
              <a:off x="0" y="-47625"/>
              <a:ext cx="1492729" cy="2118733"/>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10800000">
            <a:off x="6860099" y="2558480"/>
            <a:ext cx="4646601" cy="710569"/>
            <a:chOff x="0" y="0"/>
            <a:chExt cx="1223796" cy="187146"/>
          </a:xfrm>
        </p:grpSpPr>
        <p:sp>
          <p:nvSpPr>
            <p:cNvPr name="Freeform 6" id="6"/>
            <p:cNvSpPr/>
            <p:nvPr/>
          </p:nvSpPr>
          <p:spPr>
            <a:xfrm flipH="false" flipV="false" rot="0">
              <a:off x="0" y="0"/>
              <a:ext cx="1223796" cy="187146"/>
            </a:xfrm>
            <a:custGeom>
              <a:avLst/>
              <a:gdLst/>
              <a:ahLst/>
              <a:cxnLst/>
              <a:rect r="r" b="b" t="t" l="l"/>
              <a:pathLst>
                <a:path h="187146" w="1223796">
                  <a:moveTo>
                    <a:pt x="0" y="0"/>
                  </a:moveTo>
                  <a:lnTo>
                    <a:pt x="1223796" y="0"/>
                  </a:lnTo>
                  <a:lnTo>
                    <a:pt x="1223796" y="187146"/>
                  </a:lnTo>
                  <a:lnTo>
                    <a:pt x="0" y="187146"/>
                  </a:lnTo>
                  <a:close/>
                </a:path>
              </a:pathLst>
            </a:custGeom>
            <a:solidFill>
              <a:srgbClr val="000000"/>
            </a:solidFill>
          </p:spPr>
        </p:sp>
        <p:sp>
          <p:nvSpPr>
            <p:cNvPr name="TextBox 7" id="7"/>
            <p:cNvSpPr txBox="true"/>
            <p:nvPr/>
          </p:nvSpPr>
          <p:spPr>
            <a:xfrm>
              <a:off x="0" y="-47625"/>
              <a:ext cx="1223796" cy="234771"/>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12181675" y="827485"/>
            <a:ext cx="5601500" cy="7863739"/>
            <a:chOff x="0" y="0"/>
            <a:chExt cx="1475292" cy="2071108"/>
          </a:xfrm>
        </p:grpSpPr>
        <p:sp>
          <p:nvSpPr>
            <p:cNvPr name="Freeform 9" id="9"/>
            <p:cNvSpPr/>
            <p:nvPr/>
          </p:nvSpPr>
          <p:spPr>
            <a:xfrm flipH="false" flipV="false" rot="0">
              <a:off x="0" y="0"/>
              <a:ext cx="1475292" cy="2071108"/>
            </a:xfrm>
            <a:custGeom>
              <a:avLst/>
              <a:gdLst/>
              <a:ahLst/>
              <a:cxnLst/>
              <a:rect r="r" b="b" t="t" l="l"/>
              <a:pathLst>
                <a:path h="2071108" w="1475292">
                  <a:moveTo>
                    <a:pt x="0" y="0"/>
                  </a:moveTo>
                  <a:lnTo>
                    <a:pt x="1475292" y="0"/>
                  </a:lnTo>
                  <a:lnTo>
                    <a:pt x="1475292" y="2071108"/>
                  </a:lnTo>
                  <a:lnTo>
                    <a:pt x="0" y="2071108"/>
                  </a:lnTo>
                  <a:close/>
                </a:path>
              </a:pathLst>
            </a:custGeom>
            <a:solidFill>
              <a:srgbClr val="E0E0E0"/>
            </a:solidFill>
          </p:spPr>
        </p:sp>
        <p:sp>
          <p:nvSpPr>
            <p:cNvPr name="TextBox 10" id="10"/>
            <p:cNvSpPr txBox="true"/>
            <p:nvPr/>
          </p:nvSpPr>
          <p:spPr>
            <a:xfrm>
              <a:off x="0" y="-38100"/>
              <a:ext cx="1475292" cy="2109208"/>
            </a:xfrm>
            <a:prstGeom prst="rect">
              <a:avLst/>
            </a:prstGeom>
          </p:spPr>
          <p:txBody>
            <a:bodyPr anchor="ctr" rtlCol="false" tIns="50800" lIns="50800" bIns="50800" rIns="50800"/>
            <a:lstStyle/>
            <a:p>
              <a:pPr algn="ctr">
                <a:lnSpc>
                  <a:spcPts val="2380"/>
                </a:lnSpc>
              </a:pPr>
            </a:p>
          </p:txBody>
        </p:sp>
      </p:grpSp>
      <p:grpSp>
        <p:nvGrpSpPr>
          <p:cNvPr name="Group 11" id="11"/>
          <p:cNvGrpSpPr/>
          <p:nvPr/>
        </p:nvGrpSpPr>
        <p:grpSpPr>
          <a:xfrm rot="0">
            <a:off x="12562675" y="8292240"/>
            <a:ext cx="4805676" cy="675687"/>
            <a:chOff x="0" y="0"/>
            <a:chExt cx="1265692" cy="177959"/>
          </a:xfrm>
        </p:grpSpPr>
        <p:sp>
          <p:nvSpPr>
            <p:cNvPr name="Freeform 12" id="12"/>
            <p:cNvSpPr/>
            <p:nvPr/>
          </p:nvSpPr>
          <p:spPr>
            <a:xfrm flipH="false" flipV="false" rot="0">
              <a:off x="0" y="0"/>
              <a:ext cx="1265693" cy="177959"/>
            </a:xfrm>
            <a:custGeom>
              <a:avLst/>
              <a:gdLst/>
              <a:ahLst/>
              <a:cxnLst/>
              <a:rect r="r" b="b" t="t" l="l"/>
              <a:pathLst>
                <a:path h="177959" w="1265693">
                  <a:moveTo>
                    <a:pt x="0" y="0"/>
                  </a:moveTo>
                  <a:lnTo>
                    <a:pt x="1265693" y="0"/>
                  </a:lnTo>
                  <a:lnTo>
                    <a:pt x="1265693" y="177959"/>
                  </a:lnTo>
                  <a:lnTo>
                    <a:pt x="0" y="177959"/>
                  </a:lnTo>
                  <a:close/>
                </a:path>
              </a:pathLst>
            </a:custGeom>
            <a:solidFill>
              <a:srgbClr val="000000"/>
            </a:solidFill>
          </p:spPr>
        </p:sp>
        <p:sp>
          <p:nvSpPr>
            <p:cNvPr name="TextBox 13" id="13"/>
            <p:cNvSpPr txBox="true"/>
            <p:nvPr/>
          </p:nvSpPr>
          <p:spPr>
            <a:xfrm>
              <a:off x="0" y="-47625"/>
              <a:ext cx="1265692" cy="225584"/>
            </a:xfrm>
            <a:prstGeom prst="rect">
              <a:avLst/>
            </a:prstGeom>
          </p:spPr>
          <p:txBody>
            <a:bodyPr anchor="ctr" rtlCol="false" tIns="50800" lIns="50800" bIns="50800" rIns="50800"/>
            <a:lstStyle/>
            <a:p>
              <a:pPr algn="ctr">
                <a:lnSpc>
                  <a:spcPts val="2520"/>
                </a:lnSpc>
              </a:pPr>
            </a:p>
          </p:txBody>
        </p:sp>
      </p:grpSp>
      <p:grpSp>
        <p:nvGrpSpPr>
          <p:cNvPr name="Group 14" id="14"/>
          <p:cNvGrpSpPr/>
          <p:nvPr/>
        </p:nvGrpSpPr>
        <p:grpSpPr>
          <a:xfrm rot="0">
            <a:off x="0" y="0"/>
            <a:ext cx="18543914" cy="1078609"/>
            <a:chOff x="0" y="0"/>
            <a:chExt cx="4883994" cy="284078"/>
          </a:xfrm>
        </p:grpSpPr>
        <p:sp>
          <p:nvSpPr>
            <p:cNvPr name="Freeform 15" id="15"/>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16" id="16"/>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grpSp>
        <p:nvGrpSpPr>
          <p:cNvPr name="Group 17" id="17"/>
          <p:cNvGrpSpPr/>
          <p:nvPr/>
        </p:nvGrpSpPr>
        <p:grpSpPr>
          <a:xfrm rot="0">
            <a:off x="957958" y="8178391"/>
            <a:ext cx="4805676" cy="679934"/>
            <a:chOff x="0" y="0"/>
            <a:chExt cx="1265692" cy="179077"/>
          </a:xfrm>
        </p:grpSpPr>
        <p:sp>
          <p:nvSpPr>
            <p:cNvPr name="Freeform 18" id="18"/>
            <p:cNvSpPr/>
            <p:nvPr/>
          </p:nvSpPr>
          <p:spPr>
            <a:xfrm flipH="false" flipV="false" rot="0">
              <a:off x="0" y="0"/>
              <a:ext cx="1265693" cy="179077"/>
            </a:xfrm>
            <a:custGeom>
              <a:avLst/>
              <a:gdLst/>
              <a:ahLst/>
              <a:cxnLst/>
              <a:rect r="r" b="b" t="t" l="l"/>
              <a:pathLst>
                <a:path h="179077" w="1265693">
                  <a:moveTo>
                    <a:pt x="0" y="0"/>
                  </a:moveTo>
                  <a:lnTo>
                    <a:pt x="1265693" y="0"/>
                  </a:lnTo>
                  <a:lnTo>
                    <a:pt x="1265693" y="179077"/>
                  </a:lnTo>
                  <a:lnTo>
                    <a:pt x="0" y="179077"/>
                  </a:lnTo>
                  <a:close/>
                </a:path>
              </a:pathLst>
            </a:custGeom>
            <a:solidFill>
              <a:srgbClr val="000000"/>
            </a:solidFill>
          </p:spPr>
        </p:sp>
        <p:sp>
          <p:nvSpPr>
            <p:cNvPr name="TextBox 19" id="19"/>
            <p:cNvSpPr txBox="true"/>
            <p:nvPr/>
          </p:nvSpPr>
          <p:spPr>
            <a:xfrm>
              <a:off x="0" y="-47625"/>
              <a:ext cx="1265692" cy="226702"/>
            </a:xfrm>
            <a:prstGeom prst="rect">
              <a:avLst/>
            </a:prstGeom>
          </p:spPr>
          <p:txBody>
            <a:bodyPr anchor="ctr" rtlCol="false" tIns="50800" lIns="50800" bIns="50800" rIns="50800"/>
            <a:lstStyle/>
            <a:p>
              <a:pPr algn="ctr">
                <a:lnSpc>
                  <a:spcPts val="2520"/>
                </a:lnSpc>
              </a:pPr>
            </a:p>
          </p:txBody>
        </p:sp>
      </p:grpSp>
      <p:grpSp>
        <p:nvGrpSpPr>
          <p:cNvPr name="Group 20" id="20"/>
          <p:cNvGrpSpPr/>
          <p:nvPr/>
        </p:nvGrpSpPr>
        <p:grpSpPr>
          <a:xfrm rot="0">
            <a:off x="6860099" y="3584387"/>
            <a:ext cx="1993326" cy="1565046"/>
            <a:chOff x="0" y="0"/>
            <a:chExt cx="1917749" cy="1505707"/>
          </a:xfrm>
        </p:grpSpPr>
        <p:sp>
          <p:nvSpPr>
            <p:cNvPr name="Freeform 21" id="2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2" id="2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3" id="23"/>
          <p:cNvGrpSpPr/>
          <p:nvPr/>
        </p:nvGrpSpPr>
        <p:grpSpPr>
          <a:xfrm rot="0">
            <a:off x="6948530" y="3584387"/>
            <a:ext cx="1816464" cy="1005909"/>
            <a:chOff x="0" y="0"/>
            <a:chExt cx="1027996" cy="569276"/>
          </a:xfrm>
        </p:grpSpPr>
        <p:sp>
          <p:nvSpPr>
            <p:cNvPr name="Freeform 24" id="24"/>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2"/>
              <a:stretch>
                <a:fillRect l="-5377" t="0" r="-5377" b="0"/>
              </a:stretch>
            </a:blipFill>
          </p:spPr>
        </p:sp>
      </p:grpSp>
      <p:grpSp>
        <p:nvGrpSpPr>
          <p:cNvPr name="Group 25" id="25"/>
          <p:cNvGrpSpPr/>
          <p:nvPr/>
        </p:nvGrpSpPr>
        <p:grpSpPr>
          <a:xfrm rot="0">
            <a:off x="9513374" y="3584387"/>
            <a:ext cx="1993326" cy="1565046"/>
            <a:chOff x="0" y="0"/>
            <a:chExt cx="1917749" cy="1505707"/>
          </a:xfrm>
        </p:grpSpPr>
        <p:sp>
          <p:nvSpPr>
            <p:cNvPr name="Freeform 26" id="2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7" id="2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8" id="28"/>
          <p:cNvGrpSpPr/>
          <p:nvPr/>
        </p:nvGrpSpPr>
        <p:grpSpPr>
          <a:xfrm rot="0">
            <a:off x="9601805" y="3584387"/>
            <a:ext cx="1816464" cy="1005909"/>
            <a:chOff x="0" y="0"/>
            <a:chExt cx="1027996" cy="569276"/>
          </a:xfrm>
        </p:grpSpPr>
        <p:sp>
          <p:nvSpPr>
            <p:cNvPr name="Freeform 29" id="2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3"/>
              <a:stretch>
                <a:fillRect l="-5377" t="0" r="-5377" b="0"/>
              </a:stretch>
            </a:blipFill>
          </p:spPr>
        </p:sp>
      </p:grpSp>
      <p:grpSp>
        <p:nvGrpSpPr>
          <p:cNvPr name="Group 30" id="30"/>
          <p:cNvGrpSpPr/>
          <p:nvPr/>
        </p:nvGrpSpPr>
        <p:grpSpPr>
          <a:xfrm rot="0">
            <a:off x="6860099" y="5778083"/>
            <a:ext cx="1993326" cy="1565046"/>
            <a:chOff x="0" y="0"/>
            <a:chExt cx="1917749" cy="1505707"/>
          </a:xfrm>
        </p:grpSpPr>
        <p:sp>
          <p:nvSpPr>
            <p:cNvPr name="Freeform 31" id="3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2" id="3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3" id="33"/>
          <p:cNvGrpSpPr/>
          <p:nvPr/>
        </p:nvGrpSpPr>
        <p:grpSpPr>
          <a:xfrm rot="0">
            <a:off x="6948530" y="5759033"/>
            <a:ext cx="1816464" cy="1024959"/>
            <a:chOff x="0" y="0"/>
            <a:chExt cx="1027996" cy="580057"/>
          </a:xfrm>
        </p:grpSpPr>
        <p:sp>
          <p:nvSpPr>
            <p:cNvPr name="Freeform 34" id="34"/>
            <p:cNvSpPr/>
            <p:nvPr/>
          </p:nvSpPr>
          <p:spPr>
            <a:xfrm flipH="false" flipV="false" rot="0">
              <a:off x="0" y="0"/>
              <a:ext cx="1027996" cy="580057"/>
            </a:xfrm>
            <a:custGeom>
              <a:avLst/>
              <a:gdLst/>
              <a:ahLst/>
              <a:cxnLst/>
              <a:rect r="r" b="b" t="t" l="l"/>
              <a:pathLst>
                <a:path h="580057" w="1027996">
                  <a:moveTo>
                    <a:pt x="0" y="0"/>
                  </a:moveTo>
                  <a:lnTo>
                    <a:pt x="1027996" y="0"/>
                  </a:lnTo>
                  <a:lnTo>
                    <a:pt x="1027996" y="580057"/>
                  </a:lnTo>
                  <a:lnTo>
                    <a:pt x="0" y="580057"/>
                  </a:lnTo>
                  <a:close/>
                </a:path>
              </a:pathLst>
            </a:custGeom>
            <a:blipFill>
              <a:blip r:embed="rId4"/>
              <a:stretch>
                <a:fillRect l="0" t="-9812" r="0" b="-9812"/>
              </a:stretch>
            </a:blipFill>
          </p:spPr>
        </p:sp>
      </p:grpSp>
      <p:grpSp>
        <p:nvGrpSpPr>
          <p:cNvPr name="Group 35" id="35"/>
          <p:cNvGrpSpPr/>
          <p:nvPr/>
        </p:nvGrpSpPr>
        <p:grpSpPr>
          <a:xfrm rot="0">
            <a:off x="9513374" y="5827141"/>
            <a:ext cx="1993326" cy="1565046"/>
            <a:chOff x="0" y="0"/>
            <a:chExt cx="1917749" cy="1505707"/>
          </a:xfrm>
        </p:grpSpPr>
        <p:sp>
          <p:nvSpPr>
            <p:cNvPr name="Freeform 36" id="3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7" id="3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8" id="38"/>
          <p:cNvGrpSpPr/>
          <p:nvPr/>
        </p:nvGrpSpPr>
        <p:grpSpPr>
          <a:xfrm rot="0">
            <a:off x="9601805" y="5778083"/>
            <a:ext cx="1816464" cy="1005909"/>
            <a:chOff x="0" y="0"/>
            <a:chExt cx="1027996" cy="569276"/>
          </a:xfrm>
        </p:grpSpPr>
        <p:sp>
          <p:nvSpPr>
            <p:cNvPr name="Freeform 39" id="3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5"/>
              <a:stretch>
                <a:fillRect l="0" t="-10155" r="0" b="-10155"/>
              </a:stretch>
            </a:blipFill>
          </p:spPr>
        </p:sp>
      </p:grpSp>
      <p:sp>
        <p:nvSpPr>
          <p:cNvPr name="TextBox 40" id="40"/>
          <p:cNvSpPr txBox="true"/>
          <p:nvPr/>
        </p:nvSpPr>
        <p:spPr>
          <a:xfrm rot="0">
            <a:off x="6860099" y="2723867"/>
            <a:ext cx="4646601" cy="424817"/>
          </a:xfrm>
          <a:prstGeom prst="rect">
            <a:avLst/>
          </a:prstGeom>
        </p:spPr>
        <p:txBody>
          <a:bodyPr anchor="t" rtlCol="false" tIns="0" lIns="0" bIns="0" rIns="0">
            <a:spAutoFit/>
          </a:bodyPr>
          <a:lstStyle/>
          <a:p>
            <a:pPr algn="ctr">
              <a:lnSpc>
                <a:spcPts val="3180"/>
              </a:lnSpc>
            </a:pPr>
            <a:r>
              <a:rPr lang="en-US" sz="3000">
                <a:solidFill>
                  <a:srgbClr val="FFFFFF"/>
                </a:solidFill>
                <a:latin typeface="Georgia Pro Condensed"/>
                <a:ea typeface="Georgia Pro Condensed"/>
                <a:cs typeface="Georgia Pro Condensed"/>
                <a:sym typeface="Georgia Pro Condensed"/>
              </a:rPr>
              <a:t>Countries We Specialize In</a:t>
            </a:r>
          </a:p>
        </p:txBody>
      </p:sp>
      <p:sp>
        <p:nvSpPr>
          <p:cNvPr name="TextBox 41" id="41"/>
          <p:cNvSpPr txBox="true"/>
          <p:nvPr/>
        </p:nvSpPr>
        <p:spPr>
          <a:xfrm rot="0">
            <a:off x="12592550" y="1786961"/>
            <a:ext cx="4666750" cy="6461941"/>
          </a:xfrm>
          <a:prstGeom prst="rect">
            <a:avLst/>
          </a:prstGeom>
        </p:spPr>
        <p:txBody>
          <a:bodyPr anchor="t" rtlCol="false" tIns="0" lIns="0" bIns="0" rIns="0">
            <a:spAutoFit/>
          </a:bodyPr>
          <a:lstStyle/>
          <a:p>
            <a:pPr algn="just">
              <a:lnSpc>
                <a:spcPts val="2317"/>
              </a:lnSpc>
            </a:pPr>
            <a:r>
              <a:rPr lang="en-US" sz="1655" b="true">
                <a:solidFill>
                  <a:srgbClr val="000000"/>
                </a:solidFill>
                <a:latin typeface="Georgia Pro Condensed Bold"/>
                <a:ea typeface="Georgia Pro Condensed Bold"/>
                <a:cs typeface="Georgia Pro Condensed Bold"/>
                <a:sym typeface="Georgia Pro Condensed Bold"/>
              </a:rPr>
              <a:t>Eligibility Review: </a:t>
            </a:r>
            <a:r>
              <a:rPr lang="en-US" sz="1655">
                <a:solidFill>
                  <a:srgbClr val="000000"/>
                </a:solidFill>
                <a:latin typeface="Georgia Pro Condensed"/>
                <a:ea typeface="Georgia Pro Condensed"/>
                <a:cs typeface="Georgia Pro Condensed"/>
                <a:sym typeface="Georgia Pro Condensed"/>
              </a:rPr>
              <a:t>We assess your qualifications, work history, and personal background to identify the most suitable PR visa pathways for your target country.</a:t>
            </a:r>
          </a:p>
          <a:p>
            <a:pPr algn="just">
              <a:lnSpc>
                <a:spcPts val="2317"/>
              </a:lnSpc>
            </a:pPr>
          </a:p>
          <a:p>
            <a:pPr algn="just">
              <a:lnSpc>
                <a:spcPts val="2317"/>
              </a:lnSpc>
            </a:pPr>
            <a:r>
              <a:rPr lang="en-US" sz="1655" b="true">
                <a:solidFill>
                  <a:srgbClr val="000000"/>
                </a:solidFill>
                <a:latin typeface="Georgia Pro Condensed Bold"/>
                <a:ea typeface="Georgia Pro Condensed Bold"/>
                <a:cs typeface="Georgia Pro Condensed Bold"/>
                <a:sym typeface="Georgia Pro Condensed Bold"/>
              </a:rPr>
              <a:t>Document Guidance:</a:t>
            </a:r>
            <a:r>
              <a:rPr lang="en-US" sz="1655">
                <a:solidFill>
                  <a:srgbClr val="000000"/>
                </a:solidFill>
                <a:latin typeface="Georgia Pro Condensed"/>
                <a:ea typeface="Georgia Pro Condensed"/>
                <a:cs typeface="Georgia Pro Condensed"/>
                <a:sym typeface="Georgia Pro Condensed"/>
              </a:rPr>
              <a:t> </a:t>
            </a:r>
            <a:r>
              <a:rPr lang="en-US" sz="1655">
                <a:solidFill>
                  <a:srgbClr val="000000"/>
                </a:solidFill>
                <a:latin typeface="Georgia Pro Condensed"/>
                <a:ea typeface="Georgia Pro Condensed"/>
                <a:cs typeface="Georgia Pro Condensed"/>
                <a:sym typeface="Georgia Pro Condensed"/>
              </a:rPr>
              <a:t> Experts help you gather and prepare all required documents with 100% accuracy.</a:t>
            </a:r>
          </a:p>
          <a:p>
            <a:pPr algn="just">
              <a:lnSpc>
                <a:spcPts val="2317"/>
              </a:lnSpc>
            </a:pPr>
          </a:p>
          <a:p>
            <a:pPr algn="just">
              <a:lnSpc>
                <a:spcPts val="2317"/>
              </a:lnSpc>
            </a:pPr>
            <a:r>
              <a:rPr lang="en-US" sz="1655" b="true">
                <a:solidFill>
                  <a:srgbClr val="000000"/>
                </a:solidFill>
                <a:latin typeface="Georgia Pro Condensed Bold"/>
                <a:ea typeface="Georgia Pro Condensed Bold"/>
                <a:cs typeface="Georgia Pro Condensed Bold"/>
                <a:sym typeface="Georgia Pro Condensed Bold"/>
              </a:rPr>
              <a:t>Application Management: </a:t>
            </a:r>
            <a:r>
              <a:rPr lang="en-US" sz="1655">
                <a:solidFill>
                  <a:srgbClr val="000000"/>
                </a:solidFill>
                <a:latin typeface="Georgia Pro Condensed"/>
                <a:ea typeface="Georgia Pro Condensed"/>
                <a:cs typeface="Georgia Pro Condensed"/>
                <a:sym typeface="Georgia Pro Condensed"/>
              </a:rPr>
              <a:t>We take care of the entire application process — preparing and submitting your PR application to showcase your strengths and meet all immigration requirements.</a:t>
            </a:r>
          </a:p>
          <a:p>
            <a:pPr algn="just">
              <a:lnSpc>
                <a:spcPts val="2317"/>
              </a:lnSpc>
            </a:pPr>
          </a:p>
          <a:p>
            <a:pPr algn="just">
              <a:lnSpc>
                <a:spcPts val="2317"/>
              </a:lnSpc>
            </a:pPr>
            <a:r>
              <a:rPr lang="en-US" sz="1655" b="true">
                <a:solidFill>
                  <a:srgbClr val="000000"/>
                </a:solidFill>
                <a:latin typeface="Georgia Pro Condensed Bold"/>
                <a:ea typeface="Georgia Pro Condensed Bold"/>
                <a:cs typeface="Georgia Pro Condensed Bold"/>
                <a:sym typeface="Georgia Pro Condensed Bold"/>
              </a:rPr>
              <a:t>Interview Coaching:</a:t>
            </a:r>
            <a:r>
              <a:rPr lang="en-US" sz="1655">
                <a:solidFill>
                  <a:srgbClr val="000000"/>
                </a:solidFill>
                <a:latin typeface="Georgia Pro Condensed"/>
                <a:ea typeface="Georgia Pro Condensed"/>
                <a:cs typeface="Georgia Pro Condensed"/>
                <a:sym typeface="Georgia Pro Condensed"/>
              </a:rPr>
              <a:t> With insights from former visa officers, we provide customized interview prep to help you confidently present your case.</a:t>
            </a:r>
          </a:p>
          <a:p>
            <a:pPr algn="just">
              <a:lnSpc>
                <a:spcPts val="2317"/>
              </a:lnSpc>
            </a:pPr>
          </a:p>
          <a:p>
            <a:pPr algn="just">
              <a:lnSpc>
                <a:spcPts val="2317"/>
              </a:lnSpc>
              <a:spcBef>
                <a:spcPct val="0"/>
              </a:spcBef>
            </a:pPr>
            <a:r>
              <a:rPr lang="en-US" b="true" sz="1655">
                <a:solidFill>
                  <a:srgbClr val="000000"/>
                </a:solidFill>
                <a:latin typeface="Georgia Pro Condensed Bold"/>
                <a:ea typeface="Georgia Pro Condensed Bold"/>
                <a:cs typeface="Georgia Pro Condensed Bold"/>
                <a:sym typeface="Georgia Pro Condensed Bold"/>
              </a:rPr>
              <a:t>Post-Visa Assistance: </a:t>
            </a:r>
            <a:r>
              <a:rPr lang="en-US" sz="1655">
                <a:solidFill>
                  <a:srgbClr val="000000"/>
                </a:solidFill>
                <a:latin typeface="Georgia Pro Condensed"/>
                <a:ea typeface="Georgia Pro Condensed"/>
                <a:cs typeface="Georgia Pro Condensed"/>
                <a:sym typeface="Georgia Pro Condensed"/>
              </a:rPr>
              <a:t>From relocation planning to settling into your new home, we offer continued support to make your transition to permanent residency smooth and stress-free.</a:t>
            </a:r>
          </a:p>
          <a:p>
            <a:pPr algn="just">
              <a:lnSpc>
                <a:spcPts val="2317"/>
              </a:lnSpc>
              <a:spcBef>
                <a:spcPct val="0"/>
              </a:spcBef>
            </a:pPr>
          </a:p>
        </p:txBody>
      </p:sp>
      <p:sp>
        <p:nvSpPr>
          <p:cNvPr name="TextBox 42" id="42"/>
          <p:cNvSpPr txBox="true"/>
          <p:nvPr/>
        </p:nvSpPr>
        <p:spPr>
          <a:xfrm rot="0">
            <a:off x="12872238" y="8327903"/>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 Residence Visa Services</a:t>
            </a:r>
          </a:p>
        </p:txBody>
      </p:sp>
      <p:sp>
        <p:nvSpPr>
          <p:cNvPr name="TextBox 43" id="43"/>
          <p:cNvSpPr txBox="true"/>
          <p:nvPr/>
        </p:nvSpPr>
        <p:spPr>
          <a:xfrm rot="0">
            <a:off x="1315827" y="8232974"/>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What We Provide</a:t>
            </a:r>
          </a:p>
        </p:txBody>
      </p:sp>
      <p:sp>
        <p:nvSpPr>
          <p:cNvPr name="TextBox 44" id="44"/>
          <p:cNvSpPr txBox="true"/>
          <p:nvPr/>
        </p:nvSpPr>
        <p:spPr>
          <a:xfrm rot="0">
            <a:off x="1028700" y="1993947"/>
            <a:ext cx="4673703" cy="5126520"/>
          </a:xfrm>
          <a:prstGeom prst="rect">
            <a:avLst/>
          </a:prstGeom>
        </p:spPr>
        <p:txBody>
          <a:bodyPr anchor="t" rtlCol="false" tIns="0" lIns="0" bIns="0" rIns="0">
            <a:spAutoFit/>
          </a:bodyPr>
          <a:lstStyle/>
          <a:p>
            <a:pPr algn="just">
              <a:lnSpc>
                <a:spcPts val="2525"/>
              </a:lnSpc>
            </a:pPr>
            <a:r>
              <a:rPr lang="en-US" sz="1803" b="true">
                <a:solidFill>
                  <a:srgbClr val="000000"/>
                </a:solidFill>
                <a:latin typeface="Georgia Pro Condensed Bold"/>
                <a:ea typeface="Georgia Pro Condensed Bold"/>
                <a:cs typeface="Georgia Pro Condensed Bold"/>
                <a:sym typeface="Georgia Pro Condensed Bold"/>
              </a:rPr>
              <a:t>Worldwide Expertise:</a:t>
            </a:r>
          </a:p>
          <a:p>
            <a:pPr algn="just">
              <a:lnSpc>
                <a:spcPts val="2525"/>
              </a:lnSpc>
            </a:pPr>
            <a:r>
              <a:rPr lang="en-US" sz="1803">
                <a:solidFill>
                  <a:srgbClr val="000000"/>
                </a:solidFill>
                <a:latin typeface="Georgia Pro Condensed"/>
                <a:ea typeface="Georgia Pro Condensed"/>
                <a:cs typeface="Georgia Pro Condensed"/>
                <a:sym typeface="Georgia Pro Condensed"/>
              </a:rPr>
              <a:t>Our team brings years of hands-on experience and deep insight into PR visa processes across multiple countries, making sure you get expert guidance every step of the way.</a:t>
            </a:r>
          </a:p>
          <a:p>
            <a:pPr algn="just">
              <a:lnSpc>
                <a:spcPts val="2525"/>
              </a:lnSpc>
            </a:pPr>
          </a:p>
          <a:p>
            <a:pPr algn="just">
              <a:lnSpc>
                <a:spcPts val="2525"/>
              </a:lnSpc>
            </a:pPr>
            <a:r>
              <a:rPr lang="en-US" sz="1803" b="true">
                <a:solidFill>
                  <a:srgbClr val="000000"/>
                </a:solidFill>
                <a:latin typeface="Georgia Pro Condensed Bold"/>
                <a:ea typeface="Georgia Pro Condensed Bold"/>
                <a:cs typeface="Georgia Pro Condensed Bold"/>
                <a:sym typeface="Georgia Pro Condensed Bold"/>
              </a:rPr>
              <a:t>Customized Solutions:</a:t>
            </a:r>
          </a:p>
          <a:p>
            <a:pPr algn="just">
              <a:lnSpc>
                <a:spcPts val="2525"/>
              </a:lnSpc>
            </a:pPr>
            <a:r>
              <a:rPr lang="en-US" sz="1803">
                <a:solidFill>
                  <a:srgbClr val="000000"/>
                </a:solidFill>
                <a:latin typeface="Georgia Pro Condensed"/>
                <a:ea typeface="Georgia Pro Condensed"/>
                <a:cs typeface="Georgia Pro Condensed"/>
                <a:sym typeface="Georgia Pro Condensed"/>
              </a:rPr>
              <a:t>We craft persona</a:t>
            </a:r>
            <a:r>
              <a:rPr lang="en-US" sz="1803">
                <a:solidFill>
                  <a:srgbClr val="000000"/>
                </a:solidFill>
                <a:latin typeface="Georgia Pro Condensed"/>
                <a:ea typeface="Georgia Pro Condensed"/>
                <a:cs typeface="Georgia Pro Condensed"/>
                <a:sym typeface="Georgia Pro Condensed"/>
              </a:rPr>
              <a:t>lized</a:t>
            </a:r>
            <a:r>
              <a:rPr lang="en-US" sz="1803">
                <a:solidFill>
                  <a:srgbClr val="000000"/>
                </a:solidFill>
                <a:latin typeface="Georgia Pro Condensed"/>
                <a:ea typeface="Georgia Pro Condensed"/>
                <a:cs typeface="Georgia Pro Condensed"/>
                <a:sym typeface="Georgia Pro Condensed"/>
              </a:rPr>
              <a:t> strategies tailored to your unique goals and challenges, helping you build a strong case and improve your chances of approval.</a:t>
            </a:r>
          </a:p>
          <a:p>
            <a:pPr algn="just">
              <a:lnSpc>
                <a:spcPts val="2525"/>
              </a:lnSpc>
            </a:pPr>
          </a:p>
          <a:p>
            <a:pPr algn="just">
              <a:lnSpc>
                <a:spcPts val="2525"/>
              </a:lnSpc>
            </a:pPr>
            <a:r>
              <a:rPr lang="en-US" sz="1803" b="true">
                <a:solidFill>
                  <a:srgbClr val="000000"/>
                </a:solidFill>
                <a:latin typeface="Georgia Pro Condensed Bold"/>
                <a:ea typeface="Georgia Pro Condensed Bold"/>
                <a:cs typeface="Georgia Pro Condensed Bold"/>
                <a:sym typeface="Georgia Pro Condensed Bold"/>
              </a:rPr>
              <a:t>Complete Immigration Support:</a:t>
            </a:r>
          </a:p>
          <a:p>
            <a:pPr algn="just">
              <a:lnSpc>
                <a:spcPts val="2525"/>
              </a:lnSpc>
              <a:spcBef>
                <a:spcPct val="0"/>
              </a:spcBef>
            </a:pPr>
            <a:r>
              <a:rPr lang="en-US" sz="1803">
                <a:solidFill>
                  <a:srgbClr val="000000"/>
                </a:solidFill>
                <a:latin typeface="Georgia Pro Condensed"/>
                <a:ea typeface="Georgia Pro Condensed"/>
                <a:cs typeface="Georgia Pro Condensed"/>
                <a:sym typeface="Georgia Pro Condensed"/>
              </a:rPr>
              <a:t>From your first consultation to settling in your new country, we offer end-to-end services to cover every aspect of your immigration journey — all under one roof</a:t>
            </a:r>
            <a:r>
              <a:rPr lang="en-US" sz="1803">
                <a:solidFill>
                  <a:srgbClr val="000000"/>
                </a:solidFill>
                <a:latin typeface="Georgia Pro Condensed"/>
                <a:ea typeface="Georgia Pro Condensed"/>
                <a:cs typeface="Georgia Pro Condensed"/>
                <a:sym typeface="Georgia Pro Condensed"/>
              </a:rPr>
              <a:t>.</a:t>
            </a:r>
          </a:p>
        </p:txBody>
      </p:sp>
      <p:sp>
        <p:nvSpPr>
          <p:cNvPr name="TextBox 45" id="45"/>
          <p:cNvSpPr txBox="true"/>
          <p:nvPr/>
        </p:nvSpPr>
        <p:spPr>
          <a:xfrm rot="0">
            <a:off x="7158810" y="4666495"/>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UNITED KINGDOM</a:t>
            </a:r>
          </a:p>
        </p:txBody>
      </p:sp>
      <p:sp>
        <p:nvSpPr>
          <p:cNvPr name="TextBox 46" id="46"/>
          <p:cNvSpPr txBox="true"/>
          <p:nvPr/>
        </p:nvSpPr>
        <p:spPr>
          <a:xfrm rot="0">
            <a:off x="7088313" y="4844675"/>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Indefinite Leave to Remain (ILR) and various pathways for skilled workers and family members.</a:t>
            </a:r>
          </a:p>
        </p:txBody>
      </p:sp>
      <p:sp>
        <p:nvSpPr>
          <p:cNvPr name="TextBox 47" id="47"/>
          <p:cNvSpPr txBox="true"/>
          <p:nvPr/>
        </p:nvSpPr>
        <p:spPr>
          <a:xfrm rot="0">
            <a:off x="9852515" y="4666495"/>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AUSTRALIA</a:t>
            </a:r>
          </a:p>
        </p:txBody>
      </p:sp>
      <p:sp>
        <p:nvSpPr>
          <p:cNvPr name="TextBox 48" id="48"/>
          <p:cNvSpPr txBox="true"/>
          <p:nvPr/>
        </p:nvSpPr>
        <p:spPr>
          <a:xfrm rot="0">
            <a:off x="9782018" y="4844675"/>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Skilled Independent Visa (subclass 189), Skilled Nominated Visa (subclass 190) and Family Visas.</a:t>
            </a:r>
          </a:p>
        </p:txBody>
      </p:sp>
      <p:sp>
        <p:nvSpPr>
          <p:cNvPr name="TextBox 49" id="49"/>
          <p:cNvSpPr txBox="true"/>
          <p:nvPr/>
        </p:nvSpPr>
        <p:spPr>
          <a:xfrm rot="0">
            <a:off x="7152663" y="6860191"/>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EUROPEAN UNION</a:t>
            </a:r>
          </a:p>
        </p:txBody>
      </p:sp>
      <p:sp>
        <p:nvSpPr>
          <p:cNvPr name="TextBox 50" id="50"/>
          <p:cNvSpPr txBox="true"/>
          <p:nvPr/>
        </p:nvSpPr>
        <p:spPr>
          <a:xfrm rot="0">
            <a:off x="7082166" y="7038371"/>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Blue Card, national residence permits and family reunification visas for various EU countries.</a:t>
            </a:r>
          </a:p>
        </p:txBody>
      </p:sp>
      <p:sp>
        <p:nvSpPr>
          <p:cNvPr name="TextBox 51" id="51"/>
          <p:cNvSpPr txBox="true"/>
          <p:nvPr/>
        </p:nvSpPr>
        <p:spPr>
          <a:xfrm rot="0">
            <a:off x="9852515" y="6860191"/>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NEW ZEALAND</a:t>
            </a:r>
          </a:p>
        </p:txBody>
      </p:sp>
      <p:sp>
        <p:nvSpPr>
          <p:cNvPr name="TextBox 52" id="52"/>
          <p:cNvSpPr txBox="true"/>
          <p:nvPr/>
        </p:nvSpPr>
        <p:spPr>
          <a:xfrm rot="0">
            <a:off x="9782018" y="7038371"/>
            <a:ext cx="1549192" cy="400135"/>
          </a:xfrm>
          <a:prstGeom prst="rect">
            <a:avLst/>
          </a:prstGeom>
        </p:spPr>
        <p:txBody>
          <a:bodyPr anchor="t" rtlCol="false" tIns="0" lIns="0" bIns="0" rIns="0">
            <a:spAutoFit/>
          </a:bodyPr>
          <a:lstStyle/>
          <a:p>
            <a:pPr algn="ctr">
              <a:lnSpc>
                <a:spcPts val="818"/>
              </a:lnSpc>
            </a:pPr>
            <a:r>
              <a:rPr lang="en-US" sz="584">
                <a:solidFill>
                  <a:srgbClr val="363636"/>
                </a:solidFill>
                <a:latin typeface="Georgia Pro Condensed"/>
                <a:ea typeface="Georgia Pro Condensed"/>
                <a:cs typeface="Georgia Pro Condensed"/>
                <a:sym typeface="Georgia Pro Condensed"/>
              </a:rPr>
              <a:t>Including Skilled Migrant </a:t>
            </a:r>
          </a:p>
          <a:p>
            <a:pPr algn="ctr">
              <a:lnSpc>
                <a:spcPts val="818"/>
              </a:lnSpc>
            </a:pPr>
            <a:r>
              <a:rPr lang="en-US" sz="584">
                <a:solidFill>
                  <a:srgbClr val="363636"/>
                </a:solidFill>
                <a:latin typeface="Georgia Pro Condensed"/>
                <a:ea typeface="Georgia Pro Condensed"/>
                <a:cs typeface="Georgia Pro Condensed"/>
                <a:sym typeface="Georgia Pro Condensed"/>
              </a:rPr>
              <a:t>Category (SMC) Visa, </a:t>
            </a:r>
          </a:p>
          <a:p>
            <a:pPr algn="ctr">
              <a:lnSpc>
                <a:spcPts val="818"/>
              </a:lnSpc>
            </a:pPr>
            <a:r>
              <a:rPr lang="en-US" sz="584">
                <a:solidFill>
                  <a:srgbClr val="363636"/>
                </a:solidFill>
                <a:latin typeface="Georgia Pro Condensed"/>
                <a:ea typeface="Georgia Pro Condensed"/>
                <a:cs typeface="Georgia Pro Condensed"/>
                <a:sym typeface="Georgia Pro Condensed"/>
              </a:rPr>
              <a:t>Residence from Work Visa </a:t>
            </a:r>
          </a:p>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and Family Visas.</a:t>
            </a:r>
          </a:p>
        </p:txBody>
      </p:sp>
      <p:grpSp>
        <p:nvGrpSpPr>
          <p:cNvPr name="Group 53" id="53"/>
          <p:cNvGrpSpPr/>
          <p:nvPr/>
        </p:nvGrpSpPr>
        <p:grpSpPr>
          <a:xfrm rot="0">
            <a:off x="8275294" y="7762061"/>
            <a:ext cx="1993326" cy="1565046"/>
            <a:chOff x="0" y="0"/>
            <a:chExt cx="1917749" cy="1505707"/>
          </a:xfrm>
        </p:grpSpPr>
        <p:sp>
          <p:nvSpPr>
            <p:cNvPr name="Freeform 54" id="54"/>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55" id="55"/>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56" id="56"/>
          <p:cNvGrpSpPr/>
          <p:nvPr/>
        </p:nvGrpSpPr>
        <p:grpSpPr>
          <a:xfrm rot="0">
            <a:off x="8363725" y="7768518"/>
            <a:ext cx="1816464" cy="1005909"/>
            <a:chOff x="0" y="0"/>
            <a:chExt cx="1027996" cy="569276"/>
          </a:xfrm>
        </p:grpSpPr>
        <p:sp>
          <p:nvSpPr>
            <p:cNvPr name="Freeform 57" id="57"/>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6"/>
              <a:stretch>
                <a:fillRect l="0" t="-4173" r="0" b="-4173"/>
              </a:stretch>
            </a:blipFill>
          </p:spPr>
        </p:sp>
      </p:grpSp>
      <p:sp>
        <p:nvSpPr>
          <p:cNvPr name="TextBox 58" id="58"/>
          <p:cNvSpPr txBox="true"/>
          <p:nvPr/>
        </p:nvSpPr>
        <p:spPr>
          <a:xfrm rot="0">
            <a:off x="8642931" y="8847775"/>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CANADA</a:t>
            </a:r>
          </a:p>
        </p:txBody>
      </p:sp>
      <p:sp>
        <p:nvSpPr>
          <p:cNvPr name="TextBox 59" id="59"/>
          <p:cNvSpPr txBox="true"/>
          <p:nvPr/>
        </p:nvSpPr>
        <p:spPr>
          <a:xfrm rot="0">
            <a:off x="8572434" y="9025955"/>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Express Entry, Provincial Nominee Programs (PNP) and Family Sponsorship.</a:t>
            </a:r>
          </a:p>
          <a:p>
            <a:pPr algn="ctr">
              <a:lnSpc>
                <a:spcPts val="818"/>
              </a:lnSpc>
              <a:spcBef>
                <a:spcPct val="0"/>
              </a:spcBef>
            </a:pPr>
          </a:p>
        </p:txBody>
      </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73037" y="5943"/>
            <a:ext cx="11147299" cy="10512476"/>
            <a:chOff x="0" y="0"/>
            <a:chExt cx="2935914" cy="2768718"/>
          </a:xfrm>
        </p:grpSpPr>
        <p:sp>
          <p:nvSpPr>
            <p:cNvPr name="Freeform 3" id="3"/>
            <p:cNvSpPr/>
            <p:nvPr/>
          </p:nvSpPr>
          <p:spPr>
            <a:xfrm flipH="false" flipV="false" rot="0">
              <a:off x="0" y="0"/>
              <a:ext cx="2935914" cy="2768718"/>
            </a:xfrm>
            <a:custGeom>
              <a:avLst/>
              <a:gdLst/>
              <a:ahLst/>
              <a:cxnLst/>
              <a:rect r="r" b="b" t="t" l="l"/>
              <a:pathLst>
                <a:path h="2768718" w="2935914">
                  <a:moveTo>
                    <a:pt x="0" y="0"/>
                  </a:moveTo>
                  <a:lnTo>
                    <a:pt x="2935914" y="0"/>
                  </a:lnTo>
                  <a:lnTo>
                    <a:pt x="2935914" y="2768718"/>
                  </a:lnTo>
                  <a:lnTo>
                    <a:pt x="0" y="2768718"/>
                  </a:lnTo>
                  <a:close/>
                </a:path>
              </a:pathLst>
            </a:custGeom>
            <a:solidFill>
              <a:srgbClr val="363636"/>
            </a:solidFill>
          </p:spPr>
        </p:sp>
        <p:sp>
          <p:nvSpPr>
            <p:cNvPr name="TextBox 4" id="4"/>
            <p:cNvSpPr txBox="true"/>
            <p:nvPr/>
          </p:nvSpPr>
          <p:spPr>
            <a:xfrm>
              <a:off x="0" y="-47625"/>
              <a:ext cx="2935914" cy="2816343"/>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3256832" y="9188995"/>
            <a:ext cx="4382000" cy="693153"/>
          </a:xfrm>
          <a:custGeom>
            <a:avLst/>
            <a:gdLst/>
            <a:ahLst/>
            <a:cxnLst/>
            <a:rect r="r" b="b" t="t" l="l"/>
            <a:pathLst>
              <a:path h="693153" w="4382000">
                <a:moveTo>
                  <a:pt x="0" y="0"/>
                </a:moveTo>
                <a:lnTo>
                  <a:pt x="4382000" y="0"/>
                </a:lnTo>
                <a:lnTo>
                  <a:pt x="4382000" y="693152"/>
                </a:lnTo>
                <a:lnTo>
                  <a:pt x="0" y="6931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04435" y="3661995"/>
            <a:ext cx="6768602" cy="6105717"/>
            <a:chOff x="0" y="0"/>
            <a:chExt cx="1782677" cy="1608090"/>
          </a:xfrm>
        </p:grpSpPr>
        <p:sp>
          <p:nvSpPr>
            <p:cNvPr name="Freeform 7" id="7"/>
            <p:cNvSpPr/>
            <p:nvPr/>
          </p:nvSpPr>
          <p:spPr>
            <a:xfrm flipH="false" flipV="false" rot="0">
              <a:off x="0" y="0"/>
              <a:ext cx="1782677" cy="1608090"/>
            </a:xfrm>
            <a:custGeom>
              <a:avLst/>
              <a:gdLst/>
              <a:ahLst/>
              <a:cxnLst/>
              <a:rect r="r" b="b" t="t" l="l"/>
              <a:pathLst>
                <a:path h="1608090" w="1782677">
                  <a:moveTo>
                    <a:pt x="0" y="0"/>
                  </a:moveTo>
                  <a:lnTo>
                    <a:pt x="1782677" y="0"/>
                  </a:lnTo>
                  <a:lnTo>
                    <a:pt x="1782677" y="1608090"/>
                  </a:lnTo>
                  <a:lnTo>
                    <a:pt x="0" y="1608090"/>
                  </a:lnTo>
                  <a:close/>
                </a:path>
              </a:pathLst>
            </a:custGeom>
            <a:solidFill>
              <a:srgbClr val="E0E0E0"/>
            </a:solidFill>
          </p:spPr>
        </p:sp>
        <p:sp>
          <p:nvSpPr>
            <p:cNvPr name="TextBox 8" id="8"/>
            <p:cNvSpPr txBox="true"/>
            <p:nvPr/>
          </p:nvSpPr>
          <p:spPr>
            <a:xfrm>
              <a:off x="0" y="-47625"/>
              <a:ext cx="1782677" cy="1655715"/>
            </a:xfrm>
            <a:prstGeom prst="rect">
              <a:avLst/>
            </a:prstGeom>
          </p:spPr>
          <p:txBody>
            <a:bodyPr anchor="ctr" rtlCol="false" tIns="50800" lIns="50800" bIns="50800" rIns="50800"/>
            <a:lstStyle/>
            <a:p>
              <a:pPr algn="ctr">
                <a:lnSpc>
                  <a:spcPts val="2520"/>
                </a:lnSpc>
              </a:pPr>
            </a:p>
          </p:txBody>
        </p:sp>
      </p:grpSp>
      <p:grpSp>
        <p:nvGrpSpPr>
          <p:cNvPr name="Group 9" id="9"/>
          <p:cNvGrpSpPr/>
          <p:nvPr/>
        </p:nvGrpSpPr>
        <p:grpSpPr>
          <a:xfrm rot="0">
            <a:off x="1085498" y="1620288"/>
            <a:ext cx="7706077" cy="7740987"/>
            <a:chOff x="0" y="0"/>
            <a:chExt cx="1193873" cy="1199281"/>
          </a:xfrm>
        </p:grpSpPr>
        <p:sp>
          <p:nvSpPr>
            <p:cNvPr name="Freeform 10" id="10"/>
            <p:cNvSpPr/>
            <p:nvPr/>
          </p:nvSpPr>
          <p:spPr>
            <a:xfrm flipH="false" flipV="false" rot="0">
              <a:off x="0" y="0"/>
              <a:ext cx="1193873" cy="1199281"/>
            </a:xfrm>
            <a:custGeom>
              <a:avLst/>
              <a:gdLst/>
              <a:ahLst/>
              <a:cxnLst/>
              <a:rect r="r" b="b" t="t" l="l"/>
              <a:pathLst>
                <a:path h="1199281" w="1193873">
                  <a:moveTo>
                    <a:pt x="0" y="0"/>
                  </a:moveTo>
                  <a:lnTo>
                    <a:pt x="1193873" y="0"/>
                  </a:lnTo>
                  <a:lnTo>
                    <a:pt x="1193873" y="1199281"/>
                  </a:lnTo>
                  <a:lnTo>
                    <a:pt x="0" y="1199281"/>
                  </a:lnTo>
                  <a:close/>
                </a:path>
              </a:pathLst>
            </a:custGeom>
            <a:blipFill>
              <a:blip r:embed="rId4"/>
              <a:stretch>
                <a:fillRect l="-25813" t="0" r="-25813" b="0"/>
              </a:stretch>
            </a:blipFill>
          </p:spPr>
        </p:sp>
      </p:grpSp>
      <p:sp>
        <p:nvSpPr>
          <p:cNvPr name="AutoShape 11" id="11"/>
          <p:cNvSpPr/>
          <p:nvPr/>
        </p:nvSpPr>
        <p:spPr>
          <a:xfrm>
            <a:off x="9896340" y="4181665"/>
            <a:ext cx="1899328" cy="0"/>
          </a:xfrm>
          <a:prstGeom prst="line">
            <a:avLst/>
          </a:prstGeom>
          <a:ln cap="flat" w="180975">
            <a:solidFill>
              <a:srgbClr val="FFFFFF"/>
            </a:solidFill>
            <a:prstDash val="solid"/>
            <a:headEnd type="none" len="sm" w="sm"/>
            <a:tailEnd type="none" len="sm" w="sm"/>
          </a:ln>
        </p:spPr>
      </p:sp>
      <p:sp>
        <p:nvSpPr>
          <p:cNvPr name="TextBox 12" id="12"/>
          <p:cNvSpPr txBox="true"/>
          <p:nvPr/>
        </p:nvSpPr>
        <p:spPr>
          <a:xfrm rot="0">
            <a:off x="13677395" y="9313650"/>
            <a:ext cx="3274175" cy="316230"/>
          </a:xfrm>
          <a:prstGeom prst="rect">
            <a:avLst/>
          </a:prstGeom>
        </p:spPr>
        <p:txBody>
          <a:bodyPr anchor="t" rtlCol="false" tIns="0" lIns="0" bIns="0" rIns="0">
            <a:spAutoFit/>
          </a:bodyPr>
          <a:lstStyle/>
          <a:p>
            <a:pPr algn="ctr">
              <a:lnSpc>
                <a:spcPts val="2520"/>
              </a:lnSpc>
              <a:spcBef>
                <a:spcPct val="0"/>
              </a:spcBef>
            </a:pPr>
            <a:r>
              <a:rPr lang="en-US" sz="1800" u="sng">
                <a:solidFill>
                  <a:srgbClr val="FFFFFF"/>
                </a:solidFill>
                <a:latin typeface="Georgia Pro Condensed"/>
                <a:ea typeface="Georgia Pro Condensed"/>
                <a:cs typeface="Georgia Pro Condensed"/>
                <a:sym typeface="Georgia Pro Condensed"/>
                <a:hlinkClick r:id="rId5" tooltip="https://justandtrueimmigration.com/pr-visa/"/>
              </a:rPr>
              <a:t>www.justandtrueimmigration.com</a:t>
            </a:r>
          </a:p>
        </p:txBody>
      </p:sp>
      <p:sp>
        <p:nvSpPr>
          <p:cNvPr name="TextBox 13" id="13"/>
          <p:cNvSpPr txBox="true"/>
          <p:nvPr/>
        </p:nvSpPr>
        <p:spPr>
          <a:xfrm rot="0">
            <a:off x="9861204" y="2737255"/>
            <a:ext cx="8559132" cy="1092532"/>
          </a:xfrm>
          <a:prstGeom prst="rect">
            <a:avLst/>
          </a:prstGeom>
        </p:spPr>
        <p:txBody>
          <a:bodyPr anchor="t" rtlCol="false" tIns="0" lIns="0" bIns="0" rIns="0">
            <a:spAutoFit/>
          </a:bodyPr>
          <a:lstStyle/>
          <a:p>
            <a:pPr algn="l">
              <a:lnSpc>
                <a:spcPts val="8348"/>
              </a:lnSpc>
            </a:pPr>
            <a:r>
              <a:rPr lang="en-US" sz="7875" b="true">
                <a:solidFill>
                  <a:srgbClr val="E0E0E0"/>
                </a:solidFill>
                <a:latin typeface="Georgia Pro Condensed Bold"/>
                <a:ea typeface="Georgia Pro Condensed Bold"/>
                <a:cs typeface="Georgia Pro Condensed Bold"/>
                <a:sym typeface="Georgia Pro Condensed Bold"/>
              </a:rPr>
              <a:t>Refusal &amp; Appeal</a:t>
            </a:r>
          </a:p>
        </p:txBody>
      </p:sp>
      <p:sp>
        <p:nvSpPr>
          <p:cNvPr name="TextBox 14" id="14"/>
          <p:cNvSpPr txBox="true"/>
          <p:nvPr/>
        </p:nvSpPr>
        <p:spPr>
          <a:xfrm rot="0">
            <a:off x="9861204" y="4849597"/>
            <a:ext cx="7052265" cy="3337560"/>
          </a:xfrm>
          <a:prstGeom prst="rect">
            <a:avLst/>
          </a:prstGeom>
        </p:spPr>
        <p:txBody>
          <a:bodyPr anchor="t" rtlCol="false" tIns="0" lIns="0" bIns="0" rIns="0">
            <a:spAutoFit/>
          </a:bodyPr>
          <a:lstStyle/>
          <a:p>
            <a:pPr algn="just">
              <a:lnSpc>
                <a:spcPts val="2940"/>
              </a:lnSpc>
              <a:spcBef>
                <a:spcPct val="0"/>
              </a:spcBef>
            </a:pPr>
            <a:r>
              <a:rPr lang="en-US" sz="2100">
                <a:solidFill>
                  <a:srgbClr val="FFFFFF"/>
                </a:solidFill>
                <a:latin typeface="Georgia Pro Condensed"/>
                <a:ea typeface="Georgia Pro Condensed"/>
                <a:cs typeface="Georgia Pro Condensed"/>
                <a:sym typeface="Georgia Pro Condensed"/>
              </a:rPr>
              <a:t>Achieving permanent residency (PR) status in a new country is a significant milestone that opens doors to numerous opportunities and benefits. At Just and True Immigration Law and Services, we specialize in PR visa applications for various countries, offering expert guidance and comprehensive support to help you realize your dream of becoming a permanent resident. Our team of experienced immigration lawyers and former Visa Embassy Officers is dedicated to assisting you through every step of the PR visa process.</a:t>
            </a:r>
          </a:p>
        </p:txBody>
      </p:sp>
      <p:sp>
        <p:nvSpPr>
          <p:cNvPr name="TextBox 15" id="15"/>
          <p:cNvSpPr txBox="true"/>
          <p:nvPr/>
        </p:nvSpPr>
        <p:spPr>
          <a:xfrm rot="0">
            <a:off x="2615171" y="413004"/>
            <a:ext cx="4356882" cy="1038988"/>
          </a:xfrm>
          <a:prstGeom prst="rect">
            <a:avLst/>
          </a:prstGeom>
        </p:spPr>
        <p:txBody>
          <a:bodyPr anchor="t" rtlCol="false" tIns="0" lIns="0" bIns="0" rIns="0">
            <a:spAutoFit/>
          </a:bodyPr>
          <a:lstStyle/>
          <a:p>
            <a:pPr algn="r" marL="0" indent="0" lvl="0">
              <a:lnSpc>
                <a:spcPts val="4157"/>
              </a:lnSpc>
              <a:spcBef>
                <a:spcPct val="0"/>
              </a:spcBef>
            </a:pPr>
            <a:r>
              <a:rPr lang="en-US" sz="2969">
                <a:solidFill>
                  <a:srgbClr val="B5843C"/>
                </a:solidFill>
                <a:latin typeface="Georgia Pro Condensed"/>
                <a:ea typeface="Georgia Pro Condensed"/>
                <a:cs typeface="Georgia Pro Condensed"/>
                <a:sym typeface="Georgia Pro Condensed"/>
              </a:rPr>
              <a:t>T</a:t>
            </a:r>
            <a:r>
              <a:rPr lang="en-US" sz="2969" strike="noStrike" u="none">
                <a:solidFill>
                  <a:srgbClr val="B5843C"/>
                </a:solidFill>
                <a:latin typeface="Georgia Pro Condensed"/>
                <a:ea typeface="Georgia Pro Condensed"/>
                <a:cs typeface="Georgia Pro Condensed"/>
                <a:sym typeface="Georgia Pro Condensed"/>
              </a:rPr>
              <a:t>urn Refusal into Opportunity</a:t>
            </a:r>
          </a:p>
        </p:txBody>
      </p:sp>
    </p:spTree>
  </p:cSld>
  <p:clrMapOvr>
    <a:masterClrMapping/>
  </p:clrMapOvr>
  <p:transition spd="fast">
    <p:fade/>
  </p:transition>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6277850" y="4925768"/>
            <a:ext cx="5751350" cy="6946832"/>
            <a:chOff x="0" y="0"/>
            <a:chExt cx="1514759" cy="1829618"/>
          </a:xfrm>
        </p:grpSpPr>
        <p:sp>
          <p:nvSpPr>
            <p:cNvPr name="Freeform 3" id="3"/>
            <p:cNvSpPr/>
            <p:nvPr/>
          </p:nvSpPr>
          <p:spPr>
            <a:xfrm flipH="false" flipV="false" rot="0">
              <a:off x="0" y="0"/>
              <a:ext cx="1514759" cy="1829618"/>
            </a:xfrm>
            <a:custGeom>
              <a:avLst/>
              <a:gdLst/>
              <a:ahLst/>
              <a:cxnLst/>
              <a:rect r="r" b="b" t="t" l="l"/>
              <a:pathLst>
                <a:path h="1829618" w="1514759">
                  <a:moveTo>
                    <a:pt x="0" y="0"/>
                  </a:moveTo>
                  <a:lnTo>
                    <a:pt x="1514759" y="0"/>
                  </a:lnTo>
                  <a:lnTo>
                    <a:pt x="1514759" y="1829618"/>
                  </a:lnTo>
                  <a:lnTo>
                    <a:pt x="0" y="1829618"/>
                  </a:lnTo>
                  <a:close/>
                </a:path>
              </a:pathLst>
            </a:custGeom>
            <a:solidFill>
              <a:srgbClr val="E0E0E0"/>
            </a:solidFill>
          </p:spPr>
        </p:sp>
        <p:sp>
          <p:nvSpPr>
            <p:cNvPr name="TextBox 4" id="4"/>
            <p:cNvSpPr txBox="true"/>
            <p:nvPr/>
          </p:nvSpPr>
          <p:spPr>
            <a:xfrm>
              <a:off x="0" y="-47625"/>
              <a:ext cx="1514759" cy="1877243"/>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6788796" y="5267325"/>
            <a:ext cx="4596126" cy="969301"/>
          </a:xfrm>
          <a:prstGeom prst="rect">
            <a:avLst/>
          </a:prstGeom>
        </p:spPr>
        <p:txBody>
          <a:bodyPr anchor="t" rtlCol="false" tIns="0" lIns="0" bIns="0" rIns="0">
            <a:spAutoFit/>
          </a:bodyPr>
          <a:lstStyle/>
          <a:p>
            <a:pPr algn="ctr">
              <a:lnSpc>
                <a:spcPts val="3720"/>
              </a:lnSpc>
            </a:pPr>
            <a:r>
              <a:rPr lang="en-US" b="true" sz="3836">
                <a:solidFill>
                  <a:srgbClr val="363636"/>
                </a:solidFill>
                <a:latin typeface="Georgia Pro Condensed Bold"/>
                <a:ea typeface="Georgia Pro Condensed Bold"/>
                <a:cs typeface="Georgia Pro Condensed Bold"/>
                <a:sym typeface="Georgia Pro Condensed Bold"/>
              </a:rPr>
              <a:t>Common Grounds for Visa Refusals</a:t>
            </a:r>
          </a:p>
        </p:txBody>
      </p:sp>
      <p:grpSp>
        <p:nvGrpSpPr>
          <p:cNvPr name="Group 6" id="6"/>
          <p:cNvGrpSpPr/>
          <p:nvPr/>
        </p:nvGrpSpPr>
        <p:grpSpPr>
          <a:xfrm rot="0">
            <a:off x="342173" y="709420"/>
            <a:ext cx="5667704" cy="7863739"/>
            <a:chOff x="0" y="0"/>
            <a:chExt cx="1492729" cy="2071108"/>
          </a:xfrm>
        </p:grpSpPr>
        <p:sp>
          <p:nvSpPr>
            <p:cNvPr name="Freeform 7" id="7"/>
            <p:cNvSpPr/>
            <p:nvPr/>
          </p:nvSpPr>
          <p:spPr>
            <a:xfrm flipH="false" flipV="false" rot="0">
              <a:off x="0" y="0"/>
              <a:ext cx="1492729" cy="2071108"/>
            </a:xfrm>
            <a:custGeom>
              <a:avLst/>
              <a:gdLst/>
              <a:ahLst/>
              <a:cxnLst/>
              <a:rect r="r" b="b" t="t" l="l"/>
              <a:pathLst>
                <a:path h="2071108" w="1492729">
                  <a:moveTo>
                    <a:pt x="0" y="0"/>
                  </a:moveTo>
                  <a:lnTo>
                    <a:pt x="1492729" y="0"/>
                  </a:lnTo>
                  <a:lnTo>
                    <a:pt x="1492729" y="2071108"/>
                  </a:lnTo>
                  <a:lnTo>
                    <a:pt x="0" y="2071108"/>
                  </a:lnTo>
                  <a:close/>
                </a:path>
              </a:pathLst>
            </a:custGeom>
            <a:solidFill>
              <a:srgbClr val="E0E0E0"/>
            </a:solidFill>
          </p:spPr>
        </p:sp>
        <p:sp>
          <p:nvSpPr>
            <p:cNvPr name="TextBox 8" id="8"/>
            <p:cNvSpPr txBox="true"/>
            <p:nvPr/>
          </p:nvSpPr>
          <p:spPr>
            <a:xfrm>
              <a:off x="0" y="-47625"/>
              <a:ext cx="1492729" cy="2118733"/>
            </a:xfrm>
            <a:prstGeom prst="rect">
              <a:avLst/>
            </a:prstGeom>
          </p:spPr>
          <p:txBody>
            <a:bodyPr anchor="ctr" rtlCol="false" tIns="50800" lIns="50800" bIns="50800" rIns="50800"/>
            <a:lstStyle/>
            <a:p>
              <a:pPr algn="ctr">
                <a:lnSpc>
                  <a:spcPts val="2520"/>
                </a:lnSpc>
              </a:pPr>
            </a:p>
          </p:txBody>
        </p:sp>
      </p:grpSp>
      <p:grpSp>
        <p:nvGrpSpPr>
          <p:cNvPr name="Group 9" id="9"/>
          <p:cNvGrpSpPr/>
          <p:nvPr/>
        </p:nvGrpSpPr>
        <p:grpSpPr>
          <a:xfrm rot="0">
            <a:off x="782712" y="8178391"/>
            <a:ext cx="4805676" cy="679934"/>
            <a:chOff x="0" y="0"/>
            <a:chExt cx="1265692" cy="179077"/>
          </a:xfrm>
        </p:grpSpPr>
        <p:sp>
          <p:nvSpPr>
            <p:cNvPr name="Freeform 10" id="10"/>
            <p:cNvSpPr/>
            <p:nvPr/>
          </p:nvSpPr>
          <p:spPr>
            <a:xfrm flipH="false" flipV="false" rot="0">
              <a:off x="0" y="0"/>
              <a:ext cx="1265693" cy="179077"/>
            </a:xfrm>
            <a:custGeom>
              <a:avLst/>
              <a:gdLst/>
              <a:ahLst/>
              <a:cxnLst/>
              <a:rect r="r" b="b" t="t" l="l"/>
              <a:pathLst>
                <a:path h="179077" w="1265693">
                  <a:moveTo>
                    <a:pt x="0" y="0"/>
                  </a:moveTo>
                  <a:lnTo>
                    <a:pt x="1265693" y="0"/>
                  </a:lnTo>
                  <a:lnTo>
                    <a:pt x="1265693" y="179077"/>
                  </a:lnTo>
                  <a:lnTo>
                    <a:pt x="0" y="179077"/>
                  </a:lnTo>
                  <a:close/>
                </a:path>
              </a:pathLst>
            </a:custGeom>
            <a:solidFill>
              <a:srgbClr val="000000"/>
            </a:solidFill>
          </p:spPr>
        </p:sp>
        <p:sp>
          <p:nvSpPr>
            <p:cNvPr name="TextBox 11" id="11"/>
            <p:cNvSpPr txBox="true"/>
            <p:nvPr/>
          </p:nvSpPr>
          <p:spPr>
            <a:xfrm>
              <a:off x="0" y="-47625"/>
              <a:ext cx="1265692" cy="226702"/>
            </a:xfrm>
            <a:prstGeom prst="rect">
              <a:avLst/>
            </a:prstGeom>
          </p:spPr>
          <p:txBody>
            <a:bodyPr anchor="ctr" rtlCol="false" tIns="50800" lIns="50800" bIns="50800" rIns="50800"/>
            <a:lstStyle/>
            <a:p>
              <a:pPr algn="ctr">
                <a:lnSpc>
                  <a:spcPts val="2520"/>
                </a:lnSpc>
              </a:pPr>
            </a:p>
          </p:txBody>
        </p:sp>
      </p:grpSp>
      <p:sp>
        <p:nvSpPr>
          <p:cNvPr name="TextBox 12" id="12"/>
          <p:cNvSpPr txBox="true"/>
          <p:nvPr/>
        </p:nvSpPr>
        <p:spPr>
          <a:xfrm rot="0">
            <a:off x="1140581" y="8232974"/>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What We Provide</a:t>
            </a:r>
          </a:p>
        </p:txBody>
      </p:sp>
      <p:sp>
        <p:nvSpPr>
          <p:cNvPr name="TextBox 13" id="13"/>
          <p:cNvSpPr txBox="true"/>
          <p:nvPr/>
        </p:nvSpPr>
        <p:spPr>
          <a:xfrm rot="0">
            <a:off x="853454" y="1993947"/>
            <a:ext cx="4673703" cy="5446815"/>
          </a:xfrm>
          <a:prstGeom prst="rect">
            <a:avLst/>
          </a:prstGeom>
        </p:spPr>
        <p:txBody>
          <a:bodyPr anchor="t" rtlCol="false" tIns="0" lIns="0" bIns="0" rIns="0">
            <a:spAutoFit/>
          </a:bodyPr>
          <a:lstStyle/>
          <a:p>
            <a:pPr algn="just">
              <a:lnSpc>
                <a:spcPts val="2525"/>
              </a:lnSpc>
            </a:pPr>
            <a:r>
              <a:rPr lang="en-US" sz="1803" b="true">
                <a:solidFill>
                  <a:srgbClr val="000000"/>
                </a:solidFill>
                <a:latin typeface="Georgia Pro Condensed Bold"/>
                <a:ea typeface="Georgia Pro Condensed Bold"/>
                <a:cs typeface="Georgia Pro Condensed Bold"/>
                <a:sym typeface="Georgia Pro Condensed Bold"/>
              </a:rPr>
              <a:t>Unmatched Expertise:</a:t>
            </a:r>
          </a:p>
          <a:p>
            <a:pPr algn="just">
              <a:lnSpc>
                <a:spcPts val="2525"/>
              </a:lnSpc>
            </a:pPr>
            <a:r>
              <a:rPr lang="en-US" sz="1803">
                <a:solidFill>
                  <a:srgbClr val="000000"/>
                </a:solidFill>
                <a:latin typeface="Georgia Pro Condensed"/>
                <a:ea typeface="Georgia Pro Condensed"/>
                <a:cs typeface="Georgia Pro Condensed"/>
                <a:sym typeface="Georgia Pro Condensed"/>
              </a:rPr>
              <a:t>With years of experience in immigration law and first-hand knowledge of embassy procedures, our team is uniquely positioned to handle complex refusal and appeal cases.</a:t>
            </a:r>
          </a:p>
          <a:p>
            <a:pPr algn="just">
              <a:lnSpc>
                <a:spcPts val="2525"/>
              </a:lnSpc>
            </a:pPr>
          </a:p>
          <a:p>
            <a:pPr algn="just">
              <a:lnSpc>
                <a:spcPts val="2525"/>
              </a:lnSpc>
            </a:pPr>
            <a:r>
              <a:rPr lang="en-US" sz="1803" b="true">
                <a:solidFill>
                  <a:srgbClr val="000000"/>
                </a:solidFill>
                <a:latin typeface="Georgia Pro Condensed Bold"/>
                <a:ea typeface="Georgia Pro Condensed Bold"/>
                <a:cs typeface="Georgia Pro Condensed Bold"/>
                <a:sym typeface="Georgia Pro Condensed Bold"/>
              </a:rPr>
              <a:t>Strategic Approach:</a:t>
            </a:r>
          </a:p>
          <a:p>
            <a:pPr algn="just">
              <a:lnSpc>
                <a:spcPts val="2525"/>
              </a:lnSpc>
            </a:pPr>
            <a:r>
              <a:rPr lang="en-US" sz="1803">
                <a:solidFill>
                  <a:srgbClr val="000000"/>
                </a:solidFill>
                <a:latin typeface="Georgia Pro Condensed"/>
                <a:ea typeface="Georgia Pro Condensed"/>
                <a:cs typeface="Georgia Pro Condensed"/>
                <a:sym typeface="Georgia Pro Condensed"/>
              </a:rPr>
              <a:t>We meticulously ana</a:t>
            </a:r>
            <a:r>
              <a:rPr lang="en-US" sz="1803">
                <a:solidFill>
                  <a:srgbClr val="000000"/>
                </a:solidFill>
                <a:latin typeface="Georgia Pro Condensed"/>
                <a:ea typeface="Georgia Pro Condensed"/>
                <a:cs typeface="Georgia Pro Condensed"/>
                <a:sym typeface="Georgia Pro Condensed"/>
              </a:rPr>
              <a:t>lyze</a:t>
            </a:r>
            <a:r>
              <a:rPr lang="en-US" sz="1803">
                <a:solidFill>
                  <a:srgbClr val="000000"/>
                </a:solidFill>
                <a:latin typeface="Georgia Pro Condensed"/>
                <a:ea typeface="Georgia Pro Condensed"/>
                <a:cs typeface="Georgia Pro Condensed"/>
                <a:sym typeface="Georgia Pro Condensed"/>
              </a:rPr>
              <a:t> the reasons for your visa refusal and develop a tailored strategy to address and rectify the issues, significantly improving your chances of a successful appeal.</a:t>
            </a:r>
          </a:p>
          <a:p>
            <a:pPr algn="just">
              <a:lnSpc>
                <a:spcPts val="2525"/>
              </a:lnSpc>
            </a:pPr>
          </a:p>
          <a:p>
            <a:pPr algn="just">
              <a:lnSpc>
                <a:spcPts val="2525"/>
              </a:lnSpc>
            </a:pPr>
            <a:r>
              <a:rPr lang="en-US" sz="1803" b="true">
                <a:solidFill>
                  <a:srgbClr val="000000"/>
                </a:solidFill>
                <a:latin typeface="Georgia Pro Condensed Bold"/>
                <a:ea typeface="Georgia Pro Condensed Bold"/>
                <a:cs typeface="Georgia Pro Condensed Bold"/>
                <a:sym typeface="Georgia Pro Condensed Bold"/>
              </a:rPr>
              <a:t>Comprehensive Support:</a:t>
            </a:r>
          </a:p>
          <a:p>
            <a:pPr algn="just">
              <a:lnSpc>
                <a:spcPts val="2525"/>
              </a:lnSpc>
              <a:spcBef>
                <a:spcPct val="0"/>
              </a:spcBef>
            </a:pPr>
            <a:r>
              <a:rPr lang="en-US" sz="1803">
                <a:solidFill>
                  <a:srgbClr val="000000"/>
                </a:solidFill>
                <a:latin typeface="Georgia Pro Condensed"/>
                <a:ea typeface="Georgia Pro Condensed"/>
                <a:cs typeface="Georgia Pro Condensed"/>
                <a:sym typeface="Georgia Pro Condensed"/>
              </a:rPr>
              <a:t>From the initial consultation to the final resolution, we provide end-to-end support, ensuring that you are well-informed and confident at every stage of the process</a:t>
            </a:r>
            <a:r>
              <a:rPr lang="en-US" sz="1803">
                <a:solidFill>
                  <a:srgbClr val="000000"/>
                </a:solidFill>
                <a:latin typeface="Georgia Pro Condensed"/>
                <a:ea typeface="Georgia Pro Condensed"/>
                <a:cs typeface="Georgia Pro Condensed"/>
                <a:sym typeface="Georgia Pro Condensed"/>
              </a:rPr>
              <a:t>.</a:t>
            </a:r>
          </a:p>
        </p:txBody>
      </p:sp>
      <p:grpSp>
        <p:nvGrpSpPr>
          <p:cNvPr name="Group 14" id="14"/>
          <p:cNvGrpSpPr/>
          <p:nvPr/>
        </p:nvGrpSpPr>
        <p:grpSpPr>
          <a:xfrm rot="0">
            <a:off x="12314689" y="827485"/>
            <a:ext cx="5601500" cy="7863739"/>
            <a:chOff x="0" y="0"/>
            <a:chExt cx="1475292" cy="2071108"/>
          </a:xfrm>
        </p:grpSpPr>
        <p:sp>
          <p:nvSpPr>
            <p:cNvPr name="Freeform 15" id="15"/>
            <p:cNvSpPr/>
            <p:nvPr/>
          </p:nvSpPr>
          <p:spPr>
            <a:xfrm flipH="false" flipV="false" rot="0">
              <a:off x="0" y="0"/>
              <a:ext cx="1475292" cy="2071108"/>
            </a:xfrm>
            <a:custGeom>
              <a:avLst/>
              <a:gdLst/>
              <a:ahLst/>
              <a:cxnLst/>
              <a:rect r="r" b="b" t="t" l="l"/>
              <a:pathLst>
                <a:path h="2071108" w="1475292">
                  <a:moveTo>
                    <a:pt x="0" y="0"/>
                  </a:moveTo>
                  <a:lnTo>
                    <a:pt x="1475292" y="0"/>
                  </a:lnTo>
                  <a:lnTo>
                    <a:pt x="1475292" y="2071108"/>
                  </a:lnTo>
                  <a:lnTo>
                    <a:pt x="0" y="2071108"/>
                  </a:lnTo>
                  <a:close/>
                </a:path>
              </a:pathLst>
            </a:custGeom>
            <a:solidFill>
              <a:srgbClr val="E0E0E0"/>
            </a:solidFill>
          </p:spPr>
        </p:sp>
        <p:sp>
          <p:nvSpPr>
            <p:cNvPr name="TextBox 16" id="16"/>
            <p:cNvSpPr txBox="true"/>
            <p:nvPr/>
          </p:nvSpPr>
          <p:spPr>
            <a:xfrm>
              <a:off x="0" y="-38100"/>
              <a:ext cx="1475292" cy="2109208"/>
            </a:xfrm>
            <a:prstGeom prst="rect">
              <a:avLst/>
            </a:prstGeom>
          </p:spPr>
          <p:txBody>
            <a:bodyPr anchor="ctr" rtlCol="false" tIns="50800" lIns="50800" bIns="50800" rIns="50800"/>
            <a:lstStyle/>
            <a:p>
              <a:pPr algn="ctr">
                <a:lnSpc>
                  <a:spcPts val="2380"/>
                </a:lnSpc>
              </a:pPr>
            </a:p>
          </p:txBody>
        </p:sp>
      </p:grpSp>
      <p:grpSp>
        <p:nvGrpSpPr>
          <p:cNvPr name="Group 17" id="17"/>
          <p:cNvGrpSpPr/>
          <p:nvPr/>
        </p:nvGrpSpPr>
        <p:grpSpPr>
          <a:xfrm rot="0">
            <a:off x="12695689" y="8292240"/>
            <a:ext cx="4805676" cy="675687"/>
            <a:chOff x="0" y="0"/>
            <a:chExt cx="1265692" cy="177959"/>
          </a:xfrm>
        </p:grpSpPr>
        <p:sp>
          <p:nvSpPr>
            <p:cNvPr name="Freeform 18" id="18"/>
            <p:cNvSpPr/>
            <p:nvPr/>
          </p:nvSpPr>
          <p:spPr>
            <a:xfrm flipH="false" flipV="false" rot="0">
              <a:off x="0" y="0"/>
              <a:ext cx="1265693" cy="177959"/>
            </a:xfrm>
            <a:custGeom>
              <a:avLst/>
              <a:gdLst/>
              <a:ahLst/>
              <a:cxnLst/>
              <a:rect r="r" b="b" t="t" l="l"/>
              <a:pathLst>
                <a:path h="177959" w="1265693">
                  <a:moveTo>
                    <a:pt x="0" y="0"/>
                  </a:moveTo>
                  <a:lnTo>
                    <a:pt x="1265693" y="0"/>
                  </a:lnTo>
                  <a:lnTo>
                    <a:pt x="1265693" y="177959"/>
                  </a:lnTo>
                  <a:lnTo>
                    <a:pt x="0" y="177959"/>
                  </a:lnTo>
                  <a:close/>
                </a:path>
              </a:pathLst>
            </a:custGeom>
            <a:solidFill>
              <a:srgbClr val="000000"/>
            </a:solidFill>
          </p:spPr>
        </p:sp>
        <p:sp>
          <p:nvSpPr>
            <p:cNvPr name="TextBox 19" id="19"/>
            <p:cNvSpPr txBox="true"/>
            <p:nvPr/>
          </p:nvSpPr>
          <p:spPr>
            <a:xfrm>
              <a:off x="0" y="-47625"/>
              <a:ext cx="1265692" cy="225584"/>
            </a:xfrm>
            <a:prstGeom prst="rect">
              <a:avLst/>
            </a:prstGeom>
          </p:spPr>
          <p:txBody>
            <a:bodyPr anchor="ctr" rtlCol="false" tIns="50800" lIns="50800" bIns="50800" rIns="50800"/>
            <a:lstStyle/>
            <a:p>
              <a:pPr algn="ctr">
                <a:lnSpc>
                  <a:spcPts val="2520"/>
                </a:lnSpc>
              </a:pPr>
            </a:p>
          </p:txBody>
        </p:sp>
      </p:grpSp>
      <p:sp>
        <p:nvSpPr>
          <p:cNvPr name="TextBox 20" id="20"/>
          <p:cNvSpPr txBox="true"/>
          <p:nvPr/>
        </p:nvSpPr>
        <p:spPr>
          <a:xfrm rot="0">
            <a:off x="12867270" y="1408495"/>
            <a:ext cx="4572539" cy="6996445"/>
          </a:xfrm>
          <a:prstGeom prst="rect">
            <a:avLst/>
          </a:prstGeom>
        </p:spPr>
        <p:txBody>
          <a:bodyPr anchor="t" rtlCol="false" tIns="0" lIns="0" bIns="0" rIns="0">
            <a:spAutoFit/>
          </a:bodyPr>
          <a:lstStyle/>
          <a:p>
            <a:pPr algn="just">
              <a:lnSpc>
                <a:spcPts val="2270"/>
              </a:lnSpc>
            </a:pPr>
            <a:r>
              <a:rPr lang="en-US" sz="1621" b="true">
                <a:solidFill>
                  <a:srgbClr val="000000"/>
                </a:solidFill>
                <a:latin typeface="Georgia Pro Condensed Bold"/>
                <a:ea typeface="Georgia Pro Condensed Bold"/>
                <a:cs typeface="Georgia Pro Condensed Bold"/>
                <a:sym typeface="Georgia Pro Condensed Bold"/>
              </a:rPr>
              <a:t>Detailed Case Analysis: </a:t>
            </a:r>
            <a:r>
              <a:rPr lang="en-US" sz="1621">
                <a:solidFill>
                  <a:srgbClr val="000000"/>
                </a:solidFill>
                <a:latin typeface="Georgia Pro Condensed"/>
                <a:ea typeface="Georgia Pro Condensed"/>
                <a:cs typeface="Georgia Pro Condensed"/>
                <a:sym typeface="Georgia Pro Condensed"/>
              </a:rPr>
              <a:t>We conduct a thorough study of your visa refusal notice and application documents and interview transcripts with a view to identifying the reasons for refusal and possible grounds for appeal.</a:t>
            </a:r>
          </a:p>
          <a:p>
            <a:pPr algn="just">
              <a:lnSpc>
                <a:spcPts val="2270"/>
              </a:lnSpc>
            </a:pPr>
          </a:p>
          <a:p>
            <a:pPr algn="just">
              <a:lnSpc>
                <a:spcPts val="2270"/>
              </a:lnSpc>
            </a:pPr>
            <a:r>
              <a:rPr lang="en-US" sz="1621" b="true">
                <a:solidFill>
                  <a:srgbClr val="000000"/>
                </a:solidFill>
                <a:latin typeface="Georgia Pro Condensed Bold"/>
                <a:ea typeface="Georgia Pro Condensed Bold"/>
                <a:cs typeface="Georgia Pro Condensed Bold"/>
                <a:sym typeface="Georgia Pro Condensed Bold"/>
              </a:rPr>
              <a:t>Document Preparation: </a:t>
            </a:r>
            <a:r>
              <a:rPr lang="en-US" sz="1621">
                <a:solidFill>
                  <a:srgbClr val="000000"/>
                </a:solidFill>
                <a:latin typeface="Georgia Pro Condensed"/>
                <a:ea typeface="Georgia Pro Condensed"/>
                <a:cs typeface="Georgia Pro Condensed"/>
                <a:sym typeface="Georgia Pro Condensed"/>
              </a:rPr>
              <a:t>Our experts assist in gathering more evidences, preparing strong legal arguments and ensure all the documentation thorough and precise</a:t>
            </a:r>
          </a:p>
          <a:p>
            <a:pPr algn="just">
              <a:lnSpc>
                <a:spcPts val="2270"/>
              </a:lnSpc>
            </a:pPr>
          </a:p>
          <a:p>
            <a:pPr algn="just">
              <a:lnSpc>
                <a:spcPts val="2270"/>
              </a:lnSpc>
            </a:pPr>
            <a:r>
              <a:rPr lang="en-US" sz="1621" b="true">
                <a:solidFill>
                  <a:srgbClr val="000000"/>
                </a:solidFill>
                <a:latin typeface="Georgia Pro Condensed Bold"/>
                <a:ea typeface="Georgia Pro Condensed Bold"/>
                <a:cs typeface="Georgia Pro Condensed Bold"/>
                <a:sym typeface="Georgia Pro Condensed Bold"/>
              </a:rPr>
              <a:t>Appeal Submission:  </a:t>
            </a:r>
            <a:r>
              <a:rPr lang="en-US" sz="1621">
                <a:solidFill>
                  <a:srgbClr val="000000"/>
                </a:solidFill>
                <a:latin typeface="Georgia Pro Condensed"/>
                <a:ea typeface="Georgia Pro Condensed"/>
                <a:cs typeface="Georgia Pro Condensed"/>
                <a:sym typeface="Georgia Pro Condensed"/>
              </a:rPr>
              <a:t>We handle the entire appeal submission process, from drafting to filing of the appeal letter, via liaising with immigration authorities on your behalf.</a:t>
            </a:r>
          </a:p>
          <a:p>
            <a:pPr algn="just">
              <a:lnSpc>
                <a:spcPts val="2270"/>
              </a:lnSpc>
            </a:pPr>
          </a:p>
          <a:p>
            <a:pPr algn="just">
              <a:lnSpc>
                <a:spcPts val="2270"/>
              </a:lnSpc>
            </a:pPr>
            <a:r>
              <a:rPr lang="en-US" sz="1621" b="true">
                <a:solidFill>
                  <a:srgbClr val="000000"/>
                </a:solidFill>
                <a:latin typeface="Georgia Pro Condensed Bold"/>
                <a:ea typeface="Georgia Pro Condensed Bold"/>
                <a:cs typeface="Georgia Pro Condensed Bold"/>
                <a:sym typeface="Georgia Pro Condensed Bold"/>
              </a:rPr>
              <a:t>Legal Representation: </a:t>
            </a:r>
            <a:r>
              <a:rPr lang="en-US" sz="1621">
                <a:solidFill>
                  <a:srgbClr val="000000"/>
                </a:solidFill>
                <a:latin typeface="Georgia Pro Condensed"/>
                <a:ea typeface="Georgia Pro Condensed"/>
                <a:cs typeface="Georgia Pro Condensed"/>
                <a:sym typeface="Georgia Pro Condensed"/>
              </a:rPr>
              <a:t> Our expert lawyers provide robust representation in case your application demands a hearing or other legal proceedings.</a:t>
            </a:r>
          </a:p>
          <a:p>
            <a:pPr algn="just">
              <a:lnSpc>
                <a:spcPts val="2270"/>
              </a:lnSpc>
            </a:pPr>
          </a:p>
          <a:p>
            <a:pPr algn="just">
              <a:lnSpc>
                <a:spcPts val="2270"/>
              </a:lnSpc>
              <a:spcBef>
                <a:spcPct val="0"/>
              </a:spcBef>
            </a:pPr>
            <a:r>
              <a:rPr lang="en-US" b="true" sz="1621">
                <a:solidFill>
                  <a:srgbClr val="000000"/>
                </a:solidFill>
                <a:latin typeface="Georgia Pro Condensed Bold"/>
                <a:ea typeface="Georgia Pro Condensed Bold"/>
                <a:cs typeface="Georgia Pro Condensed Bold"/>
                <a:sym typeface="Georgia Pro Condensed Bold"/>
              </a:rPr>
              <a:t>Continuous Updates:  </a:t>
            </a:r>
            <a:r>
              <a:rPr lang="en-US" sz="1621">
                <a:solidFill>
                  <a:srgbClr val="000000"/>
                </a:solidFill>
                <a:latin typeface="Georgia Pro Condensed"/>
                <a:ea typeface="Georgia Pro Condensed"/>
                <a:cs typeface="Georgia Pro Condensed"/>
                <a:sym typeface="Georgia Pro Condensed"/>
              </a:rPr>
              <a:t>We keep you informed throughout the appeal process, providing regular updates and clear explanations of any developments in your case.</a:t>
            </a:r>
          </a:p>
          <a:p>
            <a:pPr algn="just">
              <a:lnSpc>
                <a:spcPts val="2270"/>
              </a:lnSpc>
              <a:spcBef>
                <a:spcPct val="0"/>
              </a:spcBef>
            </a:pPr>
          </a:p>
        </p:txBody>
      </p:sp>
      <p:sp>
        <p:nvSpPr>
          <p:cNvPr name="TextBox 21" id="21"/>
          <p:cNvSpPr txBox="true"/>
          <p:nvPr/>
        </p:nvSpPr>
        <p:spPr>
          <a:xfrm rot="0">
            <a:off x="12633534" y="8327903"/>
            <a:ext cx="4910937"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 Refusals $ Appeal Services</a:t>
            </a:r>
          </a:p>
        </p:txBody>
      </p:sp>
      <p:grpSp>
        <p:nvGrpSpPr>
          <p:cNvPr name="Group 22" id="22"/>
          <p:cNvGrpSpPr/>
          <p:nvPr/>
        </p:nvGrpSpPr>
        <p:grpSpPr>
          <a:xfrm rot="0">
            <a:off x="-42232" y="0"/>
            <a:ext cx="18543914" cy="1078609"/>
            <a:chOff x="0" y="0"/>
            <a:chExt cx="4883994" cy="284078"/>
          </a:xfrm>
        </p:grpSpPr>
        <p:sp>
          <p:nvSpPr>
            <p:cNvPr name="Freeform 23" id="23"/>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24" id="24"/>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sp>
        <p:nvSpPr>
          <p:cNvPr name="TextBox 25" id="25"/>
          <p:cNvSpPr txBox="true"/>
          <p:nvPr/>
        </p:nvSpPr>
        <p:spPr>
          <a:xfrm rot="0">
            <a:off x="7063993" y="6540196"/>
            <a:ext cx="4192589" cy="3356394"/>
          </a:xfrm>
          <a:prstGeom prst="rect">
            <a:avLst/>
          </a:prstGeom>
        </p:spPr>
        <p:txBody>
          <a:bodyPr anchor="t" rtlCol="false" tIns="0" lIns="0" bIns="0" rIns="0">
            <a:spAutoFit/>
          </a:bodyPr>
          <a:lstStyle/>
          <a:p>
            <a:pPr algn="just" marL="374265" indent="-187133" lvl="1">
              <a:lnSpc>
                <a:spcPts val="2426"/>
              </a:lnSpc>
              <a:buFont typeface="Arial"/>
              <a:buChar char="•"/>
            </a:pPr>
            <a:r>
              <a:rPr lang="en-US" b="true" sz="1733">
                <a:solidFill>
                  <a:srgbClr val="000000"/>
                </a:solidFill>
                <a:latin typeface="Georgia Pro Condensed Bold"/>
                <a:ea typeface="Georgia Pro Condensed Bold"/>
                <a:cs typeface="Georgia Pro Condensed Bold"/>
                <a:sym typeface="Georgia Pro Condensed Bold"/>
              </a:rPr>
              <a:t>Incomplete or inaccurate application forms.</a:t>
            </a:r>
          </a:p>
          <a:p>
            <a:pPr algn="just">
              <a:lnSpc>
                <a:spcPts val="2426"/>
              </a:lnSpc>
            </a:pPr>
          </a:p>
          <a:p>
            <a:pPr algn="just" marL="374265" indent="-187133" lvl="1">
              <a:lnSpc>
                <a:spcPts val="2426"/>
              </a:lnSpc>
              <a:buFont typeface="Arial"/>
              <a:buChar char="•"/>
            </a:pPr>
            <a:r>
              <a:rPr lang="en-US" b="true" sz="1733">
                <a:solidFill>
                  <a:srgbClr val="000000"/>
                </a:solidFill>
                <a:latin typeface="Georgia Pro Condensed Bold"/>
                <a:ea typeface="Georgia Pro Condensed Bold"/>
                <a:cs typeface="Georgia Pro Condensed Bold"/>
                <a:sym typeface="Georgia Pro Condensed Bold"/>
              </a:rPr>
              <a:t>Insufficient financial evidence.</a:t>
            </a:r>
          </a:p>
          <a:p>
            <a:pPr algn="just">
              <a:lnSpc>
                <a:spcPts val="2426"/>
              </a:lnSpc>
            </a:pPr>
          </a:p>
          <a:p>
            <a:pPr algn="just" marL="374265" indent="-187133" lvl="1">
              <a:lnSpc>
                <a:spcPts val="2426"/>
              </a:lnSpc>
              <a:buFont typeface="Arial"/>
              <a:buChar char="•"/>
            </a:pPr>
            <a:r>
              <a:rPr lang="en-US" b="true" sz="1733">
                <a:solidFill>
                  <a:srgbClr val="000000"/>
                </a:solidFill>
                <a:latin typeface="Georgia Pro Condensed Bold"/>
                <a:ea typeface="Georgia Pro Condensed Bold"/>
                <a:cs typeface="Georgia Pro Condensed Bold"/>
                <a:sym typeface="Georgia Pro Condensed Bold"/>
              </a:rPr>
              <a:t>Lack of ties to your own nation.</a:t>
            </a:r>
          </a:p>
          <a:p>
            <a:pPr algn="just">
              <a:lnSpc>
                <a:spcPts val="2426"/>
              </a:lnSpc>
            </a:pPr>
          </a:p>
          <a:p>
            <a:pPr algn="just" marL="374265" indent="-187133" lvl="1">
              <a:lnSpc>
                <a:spcPts val="2426"/>
              </a:lnSpc>
              <a:buFont typeface="Arial"/>
              <a:buChar char="•"/>
            </a:pPr>
            <a:r>
              <a:rPr lang="en-US" b="true" sz="1733">
                <a:solidFill>
                  <a:srgbClr val="000000"/>
                </a:solidFill>
                <a:latin typeface="Georgia Pro Condensed Bold"/>
                <a:ea typeface="Georgia Pro Condensed Bold"/>
                <a:cs typeface="Georgia Pro Condensed Bold"/>
                <a:sym typeface="Georgia Pro Condensed Bold"/>
              </a:rPr>
              <a:t>Previous immigration violations.</a:t>
            </a:r>
          </a:p>
          <a:p>
            <a:pPr algn="just">
              <a:lnSpc>
                <a:spcPts val="2426"/>
              </a:lnSpc>
            </a:pPr>
          </a:p>
          <a:p>
            <a:pPr algn="just" marL="374265" indent="-187133" lvl="1">
              <a:lnSpc>
                <a:spcPts val="2426"/>
              </a:lnSpc>
              <a:buFont typeface="Arial"/>
              <a:buChar char="•"/>
            </a:pPr>
            <a:r>
              <a:rPr lang="en-US" b="true" sz="1733">
                <a:solidFill>
                  <a:srgbClr val="000000"/>
                </a:solidFill>
                <a:latin typeface="Georgia Pro Condensed Bold"/>
                <a:ea typeface="Georgia Pro Condensed Bold"/>
                <a:cs typeface="Georgia Pro Condensed Bold"/>
                <a:sym typeface="Georgia Pro Condensed Bold"/>
              </a:rPr>
              <a:t>Inadequate academic or professional credentials</a:t>
            </a:r>
          </a:p>
        </p:txBody>
      </p:sp>
      <p:grpSp>
        <p:nvGrpSpPr>
          <p:cNvPr name="Group 26" id="26"/>
          <p:cNvGrpSpPr/>
          <p:nvPr/>
        </p:nvGrpSpPr>
        <p:grpSpPr>
          <a:xfrm rot="-10800000">
            <a:off x="6922872" y="1727403"/>
            <a:ext cx="4442256" cy="2549571"/>
            <a:chOff x="0" y="0"/>
            <a:chExt cx="3187843" cy="1829618"/>
          </a:xfrm>
        </p:grpSpPr>
        <p:sp>
          <p:nvSpPr>
            <p:cNvPr name="Freeform 27" id="27"/>
            <p:cNvSpPr/>
            <p:nvPr/>
          </p:nvSpPr>
          <p:spPr>
            <a:xfrm flipH="false" flipV="false" rot="0">
              <a:off x="0" y="0"/>
              <a:ext cx="3187843" cy="1829618"/>
            </a:xfrm>
            <a:custGeom>
              <a:avLst/>
              <a:gdLst/>
              <a:ahLst/>
              <a:cxnLst/>
              <a:rect r="r" b="b" t="t" l="l"/>
              <a:pathLst>
                <a:path h="1829618" w="3187843">
                  <a:moveTo>
                    <a:pt x="0" y="0"/>
                  </a:moveTo>
                  <a:lnTo>
                    <a:pt x="3187843" y="0"/>
                  </a:lnTo>
                  <a:lnTo>
                    <a:pt x="3187843" y="1829618"/>
                  </a:lnTo>
                  <a:lnTo>
                    <a:pt x="0" y="1829618"/>
                  </a:lnTo>
                  <a:close/>
                </a:path>
              </a:pathLst>
            </a:custGeom>
            <a:solidFill>
              <a:srgbClr val="D4811F"/>
            </a:solidFill>
          </p:spPr>
        </p:sp>
        <p:sp>
          <p:nvSpPr>
            <p:cNvPr name="TextBox 28" id="28"/>
            <p:cNvSpPr txBox="true"/>
            <p:nvPr/>
          </p:nvSpPr>
          <p:spPr>
            <a:xfrm>
              <a:off x="0" y="-47625"/>
              <a:ext cx="3187843" cy="1877243"/>
            </a:xfrm>
            <a:prstGeom prst="rect">
              <a:avLst/>
            </a:prstGeom>
          </p:spPr>
          <p:txBody>
            <a:bodyPr anchor="ctr" rtlCol="false" tIns="50800" lIns="50800" bIns="50800" rIns="50800"/>
            <a:lstStyle/>
            <a:p>
              <a:pPr algn="ctr">
                <a:lnSpc>
                  <a:spcPts val="2520"/>
                </a:lnSpc>
              </a:pPr>
            </a:p>
          </p:txBody>
        </p:sp>
      </p:grpSp>
      <p:sp>
        <p:nvSpPr>
          <p:cNvPr name="TextBox 29" id="29"/>
          <p:cNvSpPr txBox="true"/>
          <p:nvPr/>
        </p:nvSpPr>
        <p:spPr>
          <a:xfrm rot="0">
            <a:off x="7301279" y="2167620"/>
            <a:ext cx="3722009" cy="1907262"/>
          </a:xfrm>
          <a:prstGeom prst="rect">
            <a:avLst/>
          </a:prstGeom>
        </p:spPr>
        <p:txBody>
          <a:bodyPr anchor="t" rtlCol="false" tIns="0" lIns="0" bIns="0" rIns="0">
            <a:spAutoFit/>
          </a:bodyPr>
          <a:lstStyle/>
          <a:p>
            <a:pPr algn="ctr">
              <a:lnSpc>
                <a:spcPts val="1656"/>
              </a:lnSpc>
            </a:pPr>
            <a:r>
              <a:rPr lang="en-US" sz="1707">
                <a:solidFill>
                  <a:srgbClr val="FFFFFF"/>
                </a:solidFill>
                <a:latin typeface="Georgia Pro Condensed"/>
                <a:ea typeface="Georgia Pro Condensed"/>
                <a:cs typeface="Georgia Pro Condensed"/>
                <a:sym typeface="Georgia Pro Condensed"/>
              </a:rPr>
              <a:t>A visa refusal does not end your journey. With the right expertise and support, you can successfully appeal the decision and achieve your immigration goals. Trust Just and True Immigration Law &amp; Services to provide the skilled advocacy and comprehensive assistance you need to navigate this challenging process.</a:t>
            </a:r>
          </a:p>
          <a:p>
            <a:pPr algn="ctr">
              <a:lnSpc>
                <a:spcPts val="1656"/>
              </a:lnSpc>
            </a:pPr>
          </a:p>
        </p:txBody>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444" r="0" b="-16444"/>
            </a:stretch>
          </a:blipFill>
        </p:spPr>
      </p:sp>
      <p:grpSp>
        <p:nvGrpSpPr>
          <p:cNvPr name="Group 3" id="3"/>
          <p:cNvGrpSpPr/>
          <p:nvPr/>
        </p:nvGrpSpPr>
        <p:grpSpPr>
          <a:xfrm rot="0">
            <a:off x="-4088451" y="3054740"/>
            <a:ext cx="26219835" cy="7952143"/>
            <a:chOff x="0" y="0"/>
            <a:chExt cx="34959779" cy="10602858"/>
          </a:xfrm>
        </p:grpSpPr>
        <p:sp>
          <p:nvSpPr>
            <p:cNvPr name="Freeform 4" id="4"/>
            <p:cNvSpPr/>
            <p:nvPr/>
          </p:nvSpPr>
          <p:spPr>
            <a:xfrm flipH="false" flipV="false" rot="0">
              <a:off x="11653260" y="0"/>
              <a:ext cx="11653260" cy="10589900"/>
            </a:xfrm>
            <a:custGeom>
              <a:avLst/>
              <a:gdLst/>
              <a:ahLst/>
              <a:cxnLst/>
              <a:rect r="r" b="b" t="t" l="l"/>
              <a:pathLst>
                <a:path h="10589900" w="11653260">
                  <a:moveTo>
                    <a:pt x="0" y="0"/>
                  </a:moveTo>
                  <a:lnTo>
                    <a:pt x="11653260" y="0"/>
                  </a:lnTo>
                  <a:lnTo>
                    <a:pt x="11653260" y="10589900"/>
                  </a:lnTo>
                  <a:lnTo>
                    <a:pt x="0" y="10589900"/>
                  </a:lnTo>
                  <a:lnTo>
                    <a:pt x="0" y="0"/>
                  </a:lnTo>
                  <a:close/>
                </a:path>
              </a:pathLst>
            </a:custGeom>
            <a:blipFill>
              <a:blip r:embed="rId3"/>
              <a:stretch>
                <a:fillRect l="0" t="0" r="0" b="0"/>
              </a:stretch>
            </a:blipFill>
          </p:spPr>
        </p:sp>
        <p:sp>
          <p:nvSpPr>
            <p:cNvPr name="Freeform 5" id="5"/>
            <p:cNvSpPr/>
            <p:nvPr/>
          </p:nvSpPr>
          <p:spPr>
            <a:xfrm flipH="false" flipV="false" rot="0">
              <a:off x="0" y="12958"/>
              <a:ext cx="11653260" cy="10589900"/>
            </a:xfrm>
            <a:custGeom>
              <a:avLst/>
              <a:gdLst/>
              <a:ahLst/>
              <a:cxnLst/>
              <a:rect r="r" b="b" t="t" l="l"/>
              <a:pathLst>
                <a:path h="10589900" w="11653260">
                  <a:moveTo>
                    <a:pt x="0" y="0"/>
                  </a:moveTo>
                  <a:lnTo>
                    <a:pt x="11653260" y="0"/>
                  </a:lnTo>
                  <a:lnTo>
                    <a:pt x="11653260" y="10589900"/>
                  </a:lnTo>
                  <a:lnTo>
                    <a:pt x="0" y="10589900"/>
                  </a:lnTo>
                  <a:lnTo>
                    <a:pt x="0" y="0"/>
                  </a:lnTo>
                  <a:close/>
                </a:path>
              </a:pathLst>
            </a:custGeom>
            <a:blipFill>
              <a:blip r:embed="rId3"/>
              <a:stretch>
                <a:fillRect l="0" t="0" r="0" b="0"/>
              </a:stretch>
            </a:blipFill>
          </p:spPr>
        </p:sp>
        <p:sp>
          <p:nvSpPr>
            <p:cNvPr name="Freeform 6" id="6"/>
            <p:cNvSpPr/>
            <p:nvPr/>
          </p:nvSpPr>
          <p:spPr>
            <a:xfrm flipH="false" flipV="false" rot="0">
              <a:off x="23306520" y="12958"/>
              <a:ext cx="11653260" cy="10589900"/>
            </a:xfrm>
            <a:custGeom>
              <a:avLst/>
              <a:gdLst/>
              <a:ahLst/>
              <a:cxnLst/>
              <a:rect r="r" b="b" t="t" l="l"/>
              <a:pathLst>
                <a:path h="10589900" w="11653260">
                  <a:moveTo>
                    <a:pt x="0" y="0"/>
                  </a:moveTo>
                  <a:lnTo>
                    <a:pt x="11653259" y="0"/>
                  </a:lnTo>
                  <a:lnTo>
                    <a:pt x="11653259" y="10589900"/>
                  </a:lnTo>
                  <a:lnTo>
                    <a:pt x="0" y="10589900"/>
                  </a:lnTo>
                  <a:lnTo>
                    <a:pt x="0" y="0"/>
                  </a:lnTo>
                  <a:close/>
                </a:path>
              </a:pathLst>
            </a:custGeom>
            <a:blipFill>
              <a:blip r:embed="rId3"/>
              <a:stretch>
                <a:fillRect l="0" t="0" r="0" b="0"/>
              </a:stretch>
            </a:blipFill>
          </p:spPr>
        </p:sp>
      </p:grpSp>
      <p:grpSp>
        <p:nvGrpSpPr>
          <p:cNvPr name="Group 7" id="7"/>
          <p:cNvGrpSpPr/>
          <p:nvPr/>
        </p:nvGrpSpPr>
        <p:grpSpPr>
          <a:xfrm rot="0">
            <a:off x="0" y="0"/>
            <a:ext cx="18543914" cy="1078609"/>
            <a:chOff x="0" y="0"/>
            <a:chExt cx="4883994" cy="284078"/>
          </a:xfrm>
        </p:grpSpPr>
        <p:sp>
          <p:nvSpPr>
            <p:cNvPr name="Freeform 8" id="8"/>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9" id="9"/>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sp>
        <p:nvSpPr>
          <p:cNvPr name="Freeform 10" id="10"/>
          <p:cNvSpPr/>
          <p:nvPr/>
        </p:nvSpPr>
        <p:spPr>
          <a:xfrm flipH="false" flipV="false" rot="0">
            <a:off x="16803373" y="1429748"/>
            <a:ext cx="2969255" cy="1624992"/>
          </a:xfrm>
          <a:custGeom>
            <a:avLst/>
            <a:gdLst/>
            <a:ahLst/>
            <a:cxnLst/>
            <a:rect r="r" b="b" t="t" l="l"/>
            <a:pathLst>
              <a:path h="1624992" w="2969255">
                <a:moveTo>
                  <a:pt x="0" y="0"/>
                </a:moveTo>
                <a:lnTo>
                  <a:pt x="2969254" y="0"/>
                </a:lnTo>
                <a:lnTo>
                  <a:pt x="2969254" y="1624992"/>
                </a:lnTo>
                <a:lnTo>
                  <a:pt x="0" y="16249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7232027" y="7025952"/>
            <a:ext cx="3350546" cy="875205"/>
            <a:chOff x="0" y="0"/>
            <a:chExt cx="1073393" cy="280384"/>
          </a:xfrm>
        </p:grpSpPr>
        <p:sp>
          <p:nvSpPr>
            <p:cNvPr name="Freeform 12" id="12"/>
            <p:cNvSpPr/>
            <p:nvPr/>
          </p:nvSpPr>
          <p:spPr>
            <a:xfrm flipH="false" flipV="false" rot="0">
              <a:off x="0" y="0"/>
              <a:ext cx="1073393" cy="280384"/>
            </a:xfrm>
            <a:custGeom>
              <a:avLst/>
              <a:gdLst/>
              <a:ahLst/>
              <a:cxnLst/>
              <a:rect r="r" b="b" t="t" l="l"/>
              <a:pathLst>
                <a:path h="280384" w="1073393">
                  <a:moveTo>
                    <a:pt x="140192" y="0"/>
                  </a:moveTo>
                  <a:lnTo>
                    <a:pt x="933201" y="0"/>
                  </a:lnTo>
                  <a:cubicBezTo>
                    <a:pt x="970383" y="0"/>
                    <a:pt x="1006041" y="14770"/>
                    <a:pt x="1032332" y="41061"/>
                  </a:cubicBezTo>
                  <a:cubicBezTo>
                    <a:pt x="1058623" y="67352"/>
                    <a:pt x="1073393" y="103011"/>
                    <a:pt x="1073393" y="140192"/>
                  </a:cubicBezTo>
                  <a:lnTo>
                    <a:pt x="1073393" y="140192"/>
                  </a:lnTo>
                  <a:cubicBezTo>
                    <a:pt x="1073393" y="217618"/>
                    <a:pt x="1010627" y="280384"/>
                    <a:pt x="933201" y="280384"/>
                  </a:cubicBezTo>
                  <a:lnTo>
                    <a:pt x="140192" y="280384"/>
                  </a:lnTo>
                  <a:cubicBezTo>
                    <a:pt x="62766" y="280384"/>
                    <a:pt x="0" y="217618"/>
                    <a:pt x="0" y="140192"/>
                  </a:cubicBezTo>
                  <a:lnTo>
                    <a:pt x="0" y="140192"/>
                  </a:lnTo>
                  <a:cubicBezTo>
                    <a:pt x="0" y="62766"/>
                    <a:pt x="62766" y="0"/>
                    <a:pt x="140192" y="0"/>
                  </a:cubicBezTo>
                  <a:close/>
                </a:path>
              </a:pathLst>
            </a:custGeom>
            <a:solidFill>
              <a:srgbClr val="E0E0E0"/>
            </a:solidFill>
          </p:spPr>
        </p:sp>
        <p:sp>
          <p:nvSpPr>
            <p:cNvPr name="TextBox 13" id="13"/>
            <p:cNvSpPr txBox="true"/>
            <p:nvPr/>
          </p:nvSpPr>
          <p:spPr>
            <a:xfrm>
              <a:off x="0" y="-47625"/>
              <a:ext cx="1073393" cy="328009"/>
            </a:xfrm>
            <a:prstGeom prst="rect">
              <a:avLst/>
            </a:prstGeom>
          </p:spPr>
          <p:txBody>
            <a:bodyPr anchor="ctr" rtlCol="false" tIns="50800" lIns="50800" bIns="50800" rIns="50800"/>
            <a:lstStyle/>
            <a:p>
              <a:pPr algn="ctr">
                <a:lnSpc>
                  <a:spcPts val="2520"/>
                </a:lnSpc>
              </a:pPr>
            </a:p>
          </p:txBody>
        </p:sp>
      </p:grpSp>
      <p:grpSp>
        <p:nvGrpSpPr>
          <p:cNvPr name="Group 14" id="14"/>
          <p:cNvGrpSpPr/>
          <p:nvPr/>
        </p:nvGrpSpPr>
        <p:grpSpPr>
          <a:xfrm rot="0">
            <a:off x="7182848" y="3817561"/>
            <a:ext cx="3639137" cy="200530"/>
            <a:chOff x="0" y="0"/>
            <a:chExt cx="812800" cy="44788"/>
          </a:xfrm>
        </p:grpSpPr>
        <p:sp>
          <p:nvSpPr>
            <p:cNvPr name="Freeform 15" id="15"/>
            <p:cNvSpPr/>
            <p:nvPr/>
          </p:nvSpPr>
          <p:spPr>
            <a:xfrm flipH="false" flipV="false" rot="0">
              <a:off x="0" y="0"/>
              <a:ext cx="812800" cy="44788"/>
            </a:xfrm>
            <a:custGeom>
              <a:avLst/>
              <a:gdLst/>
              <a:ahLst/>
              <a:cxnLst/>
              <a:rect r="r" b="b" t="t" l="l"/>
              <a:pathLst>
                <a:path h="44788" w="812800">
                  <a:moveTo>
                    <a:pt x="0" y="0"/>
                  </a:moveTo>
                  <a:lnTo>
                    <a:pt x="812800" y="0"/>
                  </a:lnTo>
                  <a:lnTo>
                    <a:pt x="812800" y="44788"/>
                  </a:lnTo>
                  <a:lnTo>
                    <a:pt x="0" y="44788"/>
                  </a:lnTo>
                  <a:close/>
                </a:path>
              </a:pathLst>
            </a:custGeom>
            <a:solidFill>
              <a:srgbClr val="FFFFFF">
                <a:alpha val="38824"/>
              </a:srgbClr>
            </a:solidFill>
          </p:spPr>
        </p:sp>
        <p:sp>
          <p:nvSpPr>
            <p:cNvPr name="TextBox 16" id="16"/>
            <p:cNvSpPr txBox="true"/>
            <p:nvPr/>
          </p:nvSpPr>
          <p:spPr>
            <a:xfrm>
              <a:off x="0" y="-47625"/>
              <a:ext cx="812800" cy="92413"/>
            </a:xfrm>
            <a:prstGeom prst="rect">
              <a:avLst/>
            </a:prstGeom>
          </p:spPr>
          <p:txBody>
            <a:bodyPr anchor="ctr" rtlCol="false" tIns="50800" lIns="50800" bIns="50800" rIns="50800"/>
            <a:lstStyle/>
            <a:p>
              <a:pPr algn="ctr">
                <a:lnSpc>
                  <a:spcPts val="2520"/>
                </a:lnSpc>
              </a:pPr>
            </a:p>
          </p:txBody>
        </p:sp>
      </p:grpSp>
      <p:sp>
        <p:nvSpPr>
          <p:cNvPr name="Freeform 17" id="17"/>
          <p:cNvSpPr/>
          <p:nvPr/>
        </p:nvSpPr>
        <p:spPr>
          <a:xfrm flipH="false" flipV="false" rot="0">
            <a:off x="7639356" y="1233830"/>
            <a:ext cx="2991282" cy="2991282"/>
          </a:xfrm>
          <a:custGeom>
            <a:avLst/>
            <a:gdLst/>
            <a:ahLst/>
            <a:cxnLst/>
            <a:rect r="r" b="b" t="t" l="l"/>
            <a:pathLst>
              <a:path h="2991282" w="2991282">
                <a:moveTo>
                  <a:pt x="0" y="0"/>
                </a:moveTo>
                <a:lnTo>
                  <a:pt x="2991282" y="0"/>
                </a:lnTo>
                <a:lnTo>
                  <a:pt x="2991282" y="2991282"/>
                </a:lnTo>
                <a:lnTo>
                  <a:pt x="0" y="2991282"/>
                </a:lnTo>
                <a:lnTo>
                  <a:pt x="0" y="0"/>
                </a:lnTo>
                <a:close/>
              </a:path>
            </a:pathLst>
          </a:custGeom>
          <a:blipFill>
            <a:blip r:embed="rId6">
              <a:alphaModFix amt="50000"/>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18" id="18"/>
          <p:cNvSpPr/>
          <p:nvPr/>
        </p:nvSpPr>
        <p:spPr>
          <a:xfrm flipH="false" flipV="false" rot="0">
            <a:off x="7522113" y="1732618"/>
            <a:ext cx="3046268" cy="2266423"/>
          </a:xfrm>
          <a:custGeom>
            <a:avLst/>
            <a:gdLst/>
            <a:ahLst/>
            <a:cxnLst/>
            <a:rect r="r" b="b" t="t" l="l"/>
            <a:pathLst>
              <a:path h="2266423" w="3046268">
                <a:moveTo>
                  <a:pt x="0" y="0"/>
                </a:moveTo>
                <a:lnTo>
                  <a:pt x="3046267" y="0"/>
                </a:lnTo>
                <a:lnTo>
                  <a:pt x="3046267" y="2266423"/>
                </a:lnTo>
                <a:lnTo>
                  <a:pt x="0" y="2266423"/>
                </a:lnTo>
                <a:lnTo>
                  <a:pt x="0" y="0"/>
                </a:lnTo>
                <a:close/>
              </a:path>
            </a:pathLst>
          </a:custGeom>
          <a:blipFill>
            <a:blip r:embed="rId8"/>
            <a:stretch>
              <a:fillRect l="0" t="0" r="0" b="0"/>
            </a:stretch>
          </a:blipFill>
        </p:spPr>
      </p:sp>
      <p:sp>
        <p:nvSpPr>
          <p:cNvPr name="Freeform 19" id="19"/>
          <p:cNvSpPr/>
          <p:nvPr/>
        </p:nvSpPr>
        <p:spPr>
          <a:xfrm flipH="false" flipV="false" rot="0">
            <a:off x="13087095" y="9017545"/>
            <a:ext cx="4382000" cy="693153"/>
          </a:xfrm>
          <a:custGeom>
            <a:avLst/>
            <a:gdLst/>
            <a:ahLst/>
            <a:cxnLst/>
            <a:rect r="r" b="b" t="t" l="l"/>
            <a:pathLst>
              <a:path h="693153" w="4382000">
                <a:moveTo>
                  <a:pt x="0" y="0"/>
                </a:moveTo>
                <a:lnTo>
                  <a:pt x="4382000" y="0"/>
                </a:lnTo>
                <a:lnTo>
                  <a:pt x="4382000" y="693152"/>
                </a:lnTo>
                <a:lnTo>
                  <a:pt x="0" y="6931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246958" y="9044644"/>
            <a:ext cx="619903" cy="619903"/>
          </a:xfrm>
          <a:custGeom>
            <a:avLst/>
            <a:gdLst/>
            <a:ahLst/>
            <a:cxnLst/>
            <a:rect r="r" b="b" t="t" l="l"/>
            <a:pathLst>
              <a:path h="619903" w="619903">
                <a:moveTo>
                  <a:pt x="0" y="0"/>
                </a:moveTo>
                <a:lnTo>
                  <a:pt x="619903" y="0"/>
                </a:lnTo>
                <a:lnTo>
                  <a:pt x="619903" y="619903"/>
                </a:lnTo>
                <a:lnTo>
                  <a:pt x="0" y="61990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1" id="21"/>
          <p:cNvSpPr txBox="true"/>
          <p:nvPr/>
        </p:nvSpPr>
        <p:spPr>
          <a:xfrm rot="0">
            <a:off x="3389291" y="4161258"/>
            <a:ext cx="11264351" cy="1908818"/>
          </a:xfrm>
          <a:prstGeom prst="rect">
            <a:avLst/>
          </a:prstGeom>
        </p:spPr>
        <p:txBody>
          <a:bodyPr anchor="t" rtlCol="false" tIns="0" lIns="0" bIns="0" rIns="0">
            <a:spAutoFit/>
          </a:bodyPr>
          <a:lstStyle/>
          <a:p>
            <a:pPr algn="ctr">
              <a:lnSpc>
                <a:spcPts val="15539"/>
              </a:lnSpc>
            </a:pPr>
            <a:r>
              <a:rPr lang="en-US" sz="11099" spc="332">
                <a:solidFill>
                  <a:srgbClr val="FFFFFF"/>
                </a:solidFill>
                <a:latin typeface="League Spartan"/>
                <a:ea typeface="League Spartan"/>
                <a:cs typeface="League Spartan"/>
                <a:sym typeface="League Spartan"/>
              </a:rPr>
              <a:t>Thank You</a:t>
            </a:r>
          </a:p>
        </p:txBody>
      </p:sp>
      <p:sp>
        <p:nvSpPr>
          <p:cNvPr name="TextBox 22" id="22"/>
          <p:cNvSpPr txBox="true"/>
          <p:nvPr/>
        </p:nvSpPr>
        <p:spPr>
          <a:xfrm rot="0">
            <a:off x="4812964" y="5888148"/>
            <a:ext cx="8417006" cy="630555"/>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Georgia Pro Condensed"/>
                <a:ea typeface="Georgia Pro Condensed"/>
                <a:cs typeface="Georgia Pro Condensed"/>
                <a:sym typeface="Georgia Pro Condensed"/>
              </a:rPr>
              <a:t>We don’t just guide you through the legal process — we open doors to new beginnings. Let us help you turn your journey into a success story.</a:t>
            </a:r>
          </a:p>
        </p:txBody>
      </p:sp>
      <p:sp>
        <p:nvSpPr>
          <p:cNvPr name="TextBox 23" id="23"/>
          <p:cNvSpPr txBox="true"/>
          <p:nvPr/>
        </p:nvSpPr>
        <p:spPr>
          <a:xfrm rot="0">
            <a:off x="7730445" y="7238829"/>
            <a:ext cx="2353711" cy="391295"/>
          </a:xfrm>
          <a:prstGeom prst="rect">
            <a:avLst/>
          </a:prstGeom>
        </p:spPr>
        <p:txBody>
          <a:bodyPr anchor="t" rtlCol="false" tIns="0" lIns="0" bIns="0" rIns="0">
            <a:spAutoFit/>
          </a:bodyPr>
          <a:lstStyle/>
          <a:p>
            <a:pPr algn="ctr">
              <a:lnSpc>
                <a:spcPts val="3107"/>
              </a:lnSpc>
              <a:spcBef>
                <a:spcPct val="0"/>
              </a:spcBef>
            </a:pPr>
            <a:r>
              <a:rPr lang="en-US" sz="2219">
                <a:solidFill>
                  <a:srgbClr val="363636"/>
                </a:solidFill>
                <a:latin typeface="Georgia Pro Condensed"/>
                <a:ea typeface="Georgia Pro Condensed"/>
                <a:cs typeface="Georgia Pro Condensed"/>
                <a:sym typeface="Georgia Pro Condensed"/>
              </a:rPr>
              <a:t>CONSULT NOW</a:t>
            </a:r>
          </a:p>
        </p:txBody>
      </p:sp>
      <p:sp>
        <p:nvSpPr>
          <p:cNvPr name="TextBox 24" id="24"/>
          <p:cNvSpPr txBox="true"/>
          <p:nvPr/>
        </p:nvSpPr>
        <p:spPr>
          <a:xfrm rot="0">
            <a:off x="13507657" y="9142200"/>
            <a:ext cx="3274175" cy="316230"/>
          </a:xfrm>
          <a:prstGeom prst="rect">
            <a:avLst/>
          </a:prstGeom>
        </p:spPr>
        <p:txBody>
          <a:bodyPr anchor="t" rtlCol="false" tIns="0" lIns="0" bIns="0" rIns="0">
            <a:spAutoFit/>
          </a:bodyPr>
          <a:lstStyle/>
          <a:p>
            <a:pPr algn="ctr">
              <a:lnSpc>
                <a:spcPts val="2520"/>
              </a:lnSpc>
              <a:spcBef>
                <a:spcPct val="0"/>
              </a:spcBef>
            </a:pPr>
            <a:r>
              <a:rPr lang="en-US" sz="1800" u="sng">
                <a:solidFill>
                  <a:srgbClr val="FFFFFF"/>
                </a:solidFill>
                <a:latin typeface="Georgia Pro Condensed"/>
                <a:ea typeface="Georgia Pro Condensed"/>
                <a:cs typeface="Georgia Pro Condensed"/>
                <a:sym typeface="Georgia Pro Condensed"/>
                <a:hlinkClick r:id="rId13" tooltip="https://justandtrueimmigration.com/study-visa/"/>
              </a:rPr>
              <a:t>www.justandtrueimmigration.com</a:t>
            </a:r>
          </a:p>
        </p:txBody>
      </p:sp>
      <p:sp>
        <p:nvSpPr>
          <p:cNvPr name="TextBox 25" id="25"/>
          <p:cNvSpPr txBox="true"/>
          <p:nvPr/>
        </p:nvSpPr>
        <p:spPr>
          <a:xfrm rot="0">
            <a:off x="2079003" y="9047573"/>
            <a:ext cx="2947789" cy="537845"/>
          </a:xfrm>
          <a:prstGeom prst="rect">
            <a:avLst/>
          </a:prstGeom>
        </p:spPr>
        <p:txBody>
          <a:bodyPr anchor="t" rtlCol="false" tIns="0" lIns="0" bIns="0" rIns="0">
            <a:spAutoFit/>
          </a:bodyPr>
          <a:lstStyle/>
          <a:p>
            <a:pPr algn="ctr">
              <a:lnSpc>
                <a:spcPts val="4480"/>
              </a:lnSpc>
            </a:pPr>
            <a:r>
              <a:rPr lang="en-US" sz="3200">
                <a:solidFill>
                  <a:srgbClr val="FFFFFF"/>
                </a:solidFill>
                <a:latin typeface="Georgia Pro Condensed"/>
                <a:ea typeface="Georgia Pro Condensed"/>
                <a:cs typeface="Georgia Pro Condensed"/>
                <a:sym typeface="Georgia Pro Condensed"/>
              </a:rPr>
              <a:t>+91-9657500008</a:t>
            </a:r>
          </a:p>
        </p:txBody>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797374" y="0"/>
            <a:ext cx="9746540" cy="10287000"/>
            <a:chOff x="0" y="0"/>
            <a:chExt cx="1509994" cy="1593725"/>
          </a:xfrm>
        </p:grpSpPr>
        <p:sp>
          <p:nvSpPr>
            <p:cNvPr name="Freeform 3" id="3"/>
            <p:cNvSpPr/>
            <p:nvPr/>
          </p:nvSpPr>
          <p:spPr>
            <a:xfrm flipH="false" flipV="false" rot="0">
              <a:off x="0" y="0"/>
              <a:ext cx="1509994" cy="1593725"/>
            </a:xfrm>
            <a:custGeom>
              <a:avLst/>
              <a:gdLst/>
              <a:ahLst/>
              <a:cxnLst/>
              <a:rect r="r" b="b" t="t" l="l"/>
              <a:pathLst>
                <a:path h="1593725" w="1509994">
                  <a:moveTo>
                    <a:pt x="0" y="0"/>
                  </a:moveTo>
                  <a:lnTo>
                    <a:pt x="1509994" y="0"/>
                  </a:lnTo>
                  <a:lnTo>
                    <a:pt x="1509994" y="1593725"/>
                  </a:lnTo>
                  <a:lnTo>
                    <a:pt x="0" y="1593725"/>
                  </a:lnTo>
                  <a:close/>
                </a:path>
              </a:pathLst>
            </a:custGeom>
            <a:blipFill>
              <a:blip r:embed="rId2"/>
              <a:stretch>
                <a:fillRect l="-29656" t="0" r="-29656" b="0"/>
              </a:stretch>
            </a:blipFill>
          </p:spPr>
        </p:sp>
      </p:grpSp>
      <p:grpSp>
        <p:nvGrpSpPr>
          <p:cNvPr name="Group 4" id="4"/>
          <p:cNvGrpSpPr/>
          <p:nvPr/>
        </p:nvGrpSpPr>
        <p:grpSpPr>
          <a:xfrm rot="0">
            <a:off x="0" y="0"/>
            <a:ext cx="18543914" cy="1078609"/>
            <a:chOff x="0" y="0"/>
            <a:chExt cx="4883994" cy="284078"/>
          </a:xfrm>
        </p:grpSpPr>
        <p:sp>
          <p:nvSpPr>
            <p:cNvPr name="Freeform 5" id="5"/>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6" id="6"/>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grpSp>
        <p:nvGrpSpPr>
          <p:cNvPr name="Group 7" id="7"/>
          <p:cNvGrpSpPr/>
          <p:nvPr/>
        </p:nvGrpSpPr>
        <p:grpSpPr>
          <a:xfrm rot="0">
            <a:off x="371730" y="1349884"/>
            <a:ext cx="12089903" cy="8674590"/>
            <a:chOff x="0" y="0"/>
            <a:chExt cx="2489247" cy="1786053"/>
          </a:xfrm>
        </p:grpSpPr>
        <p:sp>
          <p:nvSpPr>
            <p:cNvPr name="Freeform 8" id="8"/>
            <p:cNvSpPr/>
            <p:nvPr/>
          </p:nvSpPr>
          <p:spPr>
            <a:xfrm flipH="false" flipV="false" rot="0">
              <a:off x="0" y="0"/>
              <a:ext cx="2489247" cy="1786053"/>
            </a:xfrm>
            <a:custGeom>
              <a:avLst/>
              <a:gdLst/>
              <a:ahLst/>
              <a:cxnLst/>
              <a:rect r="r" b="b" t="t" l="l"/>
              <a:pathLst>
                <a:path h="1786053" w="2489247">
                  <a:moveTo>
                    <a:pt x="0" y="0"/>
                  </a:moveTo>
                  <a:lnTo>
                    <a:pt x="2489247" y="0"/>
                  </a:lnTo>
                  <a:lnTo>
                    <a:pt x="2489247" y="1786053"/>
                  </a:lnTo>
                  <a:lnTo>
                    <a:pt x="0" y="1786053"/>
                  </a:lnTo>
                  <a:close/>
                </a:path>
              </a:pathLst>
            </a:custGeom>
            <a:solidFill>
              <a:srgbClr val="FFFFFF"/>
            </a:solidFill>
          </p:spPr>
        </p:sp>
        <p:sp>
          <p:nvSpPr>
            <p:cNvPr name="TextBox 9" id="9"/>
            <p:cNvSpPr txBox="true"/>
            <p:nvPr/>
          </p:nvSpPr>
          <p:spPr>
            <a:xfrm>
              <a:off x="0" y="-47625"/>
              <a:ext cx="2489247" cy="1833678"/>
            </a:xfrm>
            <a:prstGeom prst="rect">
              <a:avLst/>
            </a:prstGeom>
          </p:spPr>
          <p:txBody>
            <a:bodyPr anchor="ctr" rtlCol="false" tIns="51717" lIns="51717" bIns="51717" rIns="51717"/>
            <a:lstStyle/>
            <a:p>
              <a:pPr algn="ctr">
                <a:lnSpc>
                  <a:spcPts val="2520"/>
                </a:lnSpc>
              </a:pPr>
            </a:p>
          </p:txBody>
        </p:sp>
      </p:grpSp>
      <p:sp>
        <p:nvSpPr>
          <p:cNvPr name="AutoShape 10" id="10"/>
          <p:cNvSpPr/>
          <p:nvPr/>
        </p:nvSpPr>
        <p:spPr>
          <a:xfrm>
            <a:off x="797893" y="5512300"/>
            <a:ext cx="1243446" cy="0"/>
          </a:xfrm>
          <a:prstGeom prst="line">
            <a:avLst/>
          </a:prstGeom>
          <a:ln cap="flat" w="228600">
            <a:solidFill>
              <a:srgbClr val="363636"/>
            </a:solidFill>
            <a:prstDash val="solid"/>
            <a:headEnd type="none" len="sm" w="sm"/>
            <a:tailEnd type="none" len="sm" w="sm"/>
          </a:ln>
        </p:spPr>
      </p:sp>
      <p:sp>
        <p:nvSpPr>
          <p:cNvPr name="TextBox 11" id="11"/>
          <p:cNvSpPr txBox="true"/>
          <p:nvPr/>
        </p:nvSpPr>
        <p:spPr>
          <a:xfrm rot="0">
            <a:off x="797873" y="1664786"/>
            <a:ext cx="3795277" cy="814289"/>
          </a:xfrm>
          <a:prstGeom prst="rect">
            <a:avLst/>
          </a:prstGeom>
        </p:spPr>
        <p:txBody>
          <a:bodyPr anchor="t" rtlCol="false" tIns="0" lIns="0" bIns="0" rIns="0">
            <a:spAutoFit/>
          </a:bodyPr>
          <a:lstStyle/>
          <a:p>
            <a:pPr algn="l">
              <a:lnSpc>
                <a:spcPts val="6772"/>
              </a:lnSpc>
              <a:spcBef>
                <a:spcPct val="0"/>
              </a:spcBef>
            </a:pPr>
            <a:r>
              <a:rPr lang="en-US" sz="4837">
                <a:solidFill>
                  <a:srgbClr val="B5843C"/>
                </a:solidFill>
                <a:latin typeface="Georgia Pro Condensed"/>
                <a:ea typeface="Georgia Pro Condensed"/>
                <a:cs typeface="Georgia Pro Condensed"/>
                <a:sym typeface="Georgia Pro Condensed"/>
              </a:rPr>
              <a:t>ABOUT US</a:t>
            </a:r>
          </a:p>
        </p:txBody>
      </p:sp>
      <p:sp>
        <p:nvSpPr>
          <p:cNvPr name="TextBox 12" id="12"/>
          <p:cNvSpPr txBox="true"/>
          <p:nvPr/>
        </p:nvSpPr>
        <p:spPr>
          <a:xfrm rot="0">
            <a:off x="797893" y="2666370"/>
            <a:ext cx="9296780" cy="2380361"/>
          </a:xfrm>
          <a:prstGeom prst="rect">
            <a:avLst/>
          </a:prstGeom>
        </p:spPr>
        <p:txBody>
          <a:bodyPr anchor="t" rtlCol="false" tIns="0" lIns="0" bIns="0" rIns="0">
            <a:spAutoFit/>
          </a:bodyPr>
          <a:lstStyle/>
          <a:p>
            <a:pPr algn="l">
              <a:lnSpc>
                <a:spcPts val="6193"/>
              </a:lnSpc>
            </a:pPr>
            <a:r>
              <a:rPr lang="en-US" sz="5842" b="true">
                <a:solidFill>
                  <a:srgbClr val="100B0B"/>
                </a:solidFill>
                <a:latin typeface="Georgia Pro Condensed Bold"/>
                <a:ea typeface="Georgia Pro Condensed Bold"/>
                <a:cs typeface="Georgia Pro Condensed Bold"/>
                <a:sym typeface="Georgia Pro Condensed Bold"/>
              </a:rPr>
              <a:t>Welcome to Just And True Immigration Law &amp; Services</a:t>
            </a:r>
          </a:p>
        </p:txBody>
      </p:sp>
      <p:sp>
        <p:nvSpPr>
          <p:cNvPr name="TextBox 13" id="13"/>
          <p:cNvSpPr txBox="true"/>
          <p:nvPr/>
        </p:nvSpPr>
        <p:spPr>
          <a:xfrm rot="0">
            <a:off x="1123187" y="5921875"/>
            <a:ext cx="10282189" cy="3768127"/>
          </a:xfrm>
          <a:prstGeom prst="rect">
            <a:avLst/>
          </a:prstGeom>
        </p:spPr>
        <p:txBody>
          <a:bodyPr anchor="t" rtlCol="false" tIns="0" lIns="0" bIns="0" rIns="0">
            <a:spAutoFit/>
          </a:bodyPr>
          <a:lstStyle/>
          <a:p>
            <a:pPr algn="just">
              <a:lnSpc>
                <a:spcPts val="3357"/>
              </a:lnSpc>
            </a:pPr>
            <a:r>
              <a:rPr lang="en-US" sz="2398">
                <a:solidFill>
                  <a:srgbClr val="000000"/>
                </a:solidFill>
                <a:latin typeface="Georgia Pro Condensed"/>
                <a:ea typeface="Georgia Pro Condensed"/>
                <a:cs typeface="Georgia Pro Condensed"/>
                <a:sym typeface="Georgia Pro Condensed"/>
              </a:rPr>
              <a:t>Immigrating to a new country is a significant milestone, often driven by hope, ambition, and the desire for a better future. At Just and True, we recognize both the excitement and the complexities involved in this life-changing journey. That’s why we’ve established a global network of immigration experts across key destinations including the USA, Canada, UK, Australia, New Zealand, and the European Union. Our strength lies in combining a worldwide perspective with on-the-ground knowledge, thanks to our international teams based in each host country—ensuring you receive accurate, locally informed guidance every step of the way.</a:t>
            </a:r>
          </a:p>
          <a:p>
            <a:pPr algn="just">
              <a:lnSpc>
                <a:spcPts val="3357"/>
              </a:lnSpc>
              <a:spcBef>
                <a:spcPct val="0"/>
              </a:spcBef>
            </a:pP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543914" cy="1078609"/>
            <a:chOff x="0" y="0"/>
            <a:chExt cx="4883994" cy="284078"/>
          </a:xfrm>
        </p:grpSpPr>
        <p:sp>
          <p:nvSpPr>
            <p:cNvPr name="Freeform 3" id="3"/>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4" id="4"/>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3980269" y="9188995"/>
            <a:ext cx="3658563" cy="578718"/>
          </a:xfrm>
          <a:custGeom>
            <a:avLst/>
            <a:gdLst/>
            <a:ahLst/>
            <a:cxnLst/>
            <a:rect r="r" b="b" t="t" l="l"/>
            <a:pathLst>
              <a:path h="578718" w="3658563">
                <a:moveTo>
                  <a:pt x="0" y="0"/>
                </a:moveTo>
                <a:lnTo>
                  <a:pt x="3658563" y="0"/>
                </a:lnTo>
                <a:lnTo>
                  <a:pt x="3658563" y="578718"/>
                </a:lnTo>
                <a:lnTo>
                  <a:pt x="0" y="5787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066800" y="1528051"/>
            <a:ext cx="13967384" cy="8035154"/>
            <a:chOff x="0" y="0"/>
            <a:chExt cx="3678653" cy="2116255"/>
          </a:xfrm>
        </p:grpSpPr>
        <p:sp>
          <p:nvSpPr>
            <p:cNvPr name="Freeform 7" id="7"/>
            <p:cNvSpPr/>
            <p:nvPr/>
          </p:nvSpPr>
          <p:spPr>
            <a:xfrm flipH="false" flipV="false" rot="0">
              <a:off x="0" y="0"/>
              <a:ext cx="3678653" cy="2116255"/>
            </a:xfrm>
            <a:custGeom>
              <a:avLst/>
              <a:gdLst/>
              <a:ahLst/>
              <a:cxnLst/>
              <a:rect r="r" b="b" t="t" l="l"/>
              <a:pathLst>
                <a:path h="2116255" w="3678653">
                  <a:moveTo>
                    <a:pt x="0" y="0"/>
                  </a:moveTo>
                  <a:lnTo>
                    <a:pt x="3678653" y="0"/>
                  </a:lnTo>
                  <a:lnTo>
                    <a:pt x="3678653" y="2116255"/>
                  </a:lnTo>
                  <a:lnTo>
                    <a:pt x="0" y="2116255"/>
                  </a:lnTo>
                  <a:close/>
                </a:path>
              </a:pathLst>
            </a:custGeom>
            <a:solidFill>
              <a:srgbClr val="E0E0E0">
                <a:alpha val="84706"/>
              </a:srgbClr>
            </a:solidFill>
          </p:spPr>
        </p:sp>
        <p:sp>
          <p:nvSpPr>
            <p:cNvPr name="TextBox 8" id="8"/>
            <p:cNvSpPr txBox="true"/>
            <p:nvPr/>
          </p:nvSpPr>
          <p:spPr>
            <a:xfrm>
              <a:off x="0" y="-47625"/>
              <a:ext cx="3678653" cy="2163880"/>
            </a:xfrm>
            <a:prstGeom prst="rect">
              <a:avLst/>
            </a:prstGeom>
          </p:spPr>
          <p:txBody>
            <a:bodyPr anchor="ctr" rtlCol="false" tIns="50800" lIns="50800" bIns="50800" rIns="50800"/>
            <a:lstStyle/>
            <a:p>
              <a:pPr algn="ctr">
                <a:lnSpc>
                  <a:spcPts val="2520"/>
                </a:lnSpc>
              </a:pPr>
            </a:p>
          </p:txBody>
        </p:sp>
      </p:grpSp>
      <p:grpSp>
        <p:nvGrpSpPr>
          <p:cNvPr name="Group 9" id="9"/>
          <p:cNvGrpSpPr/>
          <p:nvPr/>
        </p:nvGrpSpPr>
        <p:grpSpPr>
          <a:xfrm rot="0">
            <a:off x="12055059" y="8912217"/>
            <a:ext cx="6621947" cy="1083370"/>
            <a:chOff x="0" y="0"/>
            <a:chExt cx="1744052" cy="285332"/>
          </a:xfrm>
        </p:grpSpPr>
        <p:sp>
          <p:nvSpPr>
            <p:cNvPr name="Freeform 10" id="10"/>
            <p:cNvSpPr/>
            <p:nvPr/>
          </p:nvSpPr>
          <p:spPr>
            <a:xfrm flipH="false" flipV="false" rot="0">
              <a:off x="0" y="0"/>
              <a:ext cx="1744052" cy="285332"/>
            </a:xfrm>
            <a:custGeom>
              <a:avLst/>
              <a:gdLst/>
              <a:ahLst/>
              <a:cxnLst/>
              <a:rect r="r" b="b" t="t" l="l"/>
              <a:pathLst>
                <a:path h="285332" w="1744052">
                  <a:moveTo>
                    <a:pt x="0" y="0"/>
                  </a:moveTo>
                  <a:lnTo>
                    <a:pt x="1744052" y="0"/>
                  </a:lnTo>
                  <a:lnTo>
                    <a:pt x="1744052" y="285332"/>
                  </a:lnTo>
                  <a:lnTo>
                    <a:pt x="0" y="285332"/>
                  </a:lnTo>
                  <a:close/>
                </a:path>
              </a:pathLst>
            </a:custGeom>
            <a:solidFill>
              <a:srgbClr val="363636"/>
            </a:solidFill>
          </p:spPr>
        </p:sp>
        <p:sp>
          <p:nvSpPr>
            <p:cNvPr name="TextBox 11" id="11"/>
            <p:cNvSpPr txBox="true"/>
            <p:nvPr/>
          </p:nvSpPr>
          <p:spPr>
            <a:xfrm>
              <a:off x="0" y="-47625"/>
              <a:ext cx="1744052" cy="332957"/>
            </a:xfrm>
            <a:prstGeom prst="rect">
              <a:avLst/>
            </a:prstGeom>
          </p:spPr>
          <p:txBody>
            <a:bodyPr anchor="ctr" rtlCol="false" tIns="50800" lIns="50800" bIns="50800" rIns="50800"/>
            <a:lstStyle/>
            <a:p>
              <a:pPr algn="ctr">
                <a:lnSpc>
                  <a:spcPts val="2520"/>
                </a:lnSpc>
              </a:pPr>
            </a:p>
          </p:txBody>
        </p:sp>
      </p:grpSp>
      <p:sp>
        <p:nvSpPr>
          <p:cNvPr name="TextBox 12" id="12"/>
          <p:cNvSpPr txBox="true"/>
          <p:nvPr/>
        </p:nvSpPr>
        <p:spPr>
          <a:xfrm rot="0">
            <a:off x="13368726" y="9234905"/>
            <a:ext cx="3885718" cy="366399"/>
          </a:xfrm>
          <a:prstGeom prst="rect">
            <a:avLst/>
          </a:prstGeom>
        </p:spPr>
        <p:txBody>
          <a:bodyPr anchor="t" rtlCol="false" tIns="0" lIns="0" bIns="0" rIns="0">
            <a:spAutoFit/>
          </a:bodyPr>
          <a:lstStyle/>
          <a:p>
            <a:pPr algn="ctr">
              <a:lnSpc>
                <a:spcPts val="2990"/>
              </a:lnSpc>
              <a:spcBef>
                <a:spcPct val="0"/>
              </a:spcBef>
            </a:pPr>
            <a:r>
              <a:rPr lang="en-US" sz="2136" u="sng">
                <a:solidFill>
                  <a:srgbClr val="FFFFFF"/>
                </a:solidFill>
                <a:latin typeface="Georgia Pro Condensed"/>
                <a:ea typeface="Georgia Pro Condensed"/>
                <a:cs typeface="Georgia Pro Condensed"/>
                <a:sym typeface="Georgia Pro Condensed"/>
                <a:hlinkClick r:id="rId4" tooltip="https://justandtrueimmigration.com"/>
              </a:rPr>
              <a:t>www.justandtrueimmigration.com</a:t>
            </a:r>
          </a:p>
        </p:txBody>
      </p:sp>
      <p:sp>
        <p:nvSpPr>
          <p:cNvPr name="TextBox 13" id="13"/>
          <p:cNvSpPr txBox="true"/>
          <p:nvPr/>
        </p:nvSpPr>
        <p:spPr>
          <a:xfrm rot="0">
            <a:off x="1680411" y="2052924"/>
            <a:ext cx="15183092" cy="689331"/>
          </a:xfrm>
          <a:prstGeom prst="rect">
            <a:avLst/>
          </a:prstGeom>
        </p:spPr>
        <p:txBody>
          <a:bodyPr anchor="t" rtlCol="false" tIns="0" lIns="0" bIns="0" rIns="0">
            <a:spAutoFit/>
          </a:bodyPr>
          <a:lstStyle/>
          <a:p>
            <a:pPr algn="l">
              <a:lnSpc>
                <a:spcPts val="5321"/>
              </a:lnSpc>
            </a:pPr>
            <a:r>
              <a:rPr lang="en-US" sz="5020" b="true">
                <a:solidFill>
                  <a:srgbClr val="000000"/>
                </a:solidFill>
                <a:latin typeface="Georgia Pro Condensed Bold"/>
                <a:ea typeface="Georgia Pro Condensed Bold"/>
                <a:cs typeface="Georgia Pro Condensed Bold"/>
                <a:sym typeface="Georgia Pro Condensed Bold"/>
              </a:rPr>
              <a:t>Why Just and True is Your Perfect Partner</a:t>
            </a:r>
          </a:p>
        </p:txBody>
      </p:sp>
      <p:sp>
        <p:nvSpPr>
          <p:cNvPr name="Freeform 14" id="14"/>
          <p:cNvSpPr/>
          <p:nvPr/>
        </p:nvSpPr>
        <p:spPr>
          <a:xfrm flipH="false" flipV="false" rot="0">
            <a:off x="16498666" y="179955"/>
            <a:ext cx="3957146" cy="3093769"/>
          </a:xfrm>
          <a:custGeom>
            <a:avLst/>
            <a:gdLst/>
            <a:ahLst/>
            <a:cxnLst/>
            <a:rect r="r" b="b" t="t" l="l"/>
            <a:pathLst>
              <a:path h="3093769" w="3957146">
                <a:moveTo>
                  <a:pt x="0" y="0"/>
                </a:moveTo>
                <a:lnTo>
                  <a:pt x="3957146" y="0"/>
                </a:lnTo>
                <a:lnTo>
                  <a:pt x="3957146" y="3093770"/>
                </a:lnTo>
                <a:lnTo>
                  <a:pt x="0" y="3093770"/>
                </a:lnTo>
                <a:lnTo>
                  <a:pt x="0" y="0"/>
                </a:lnTo>
                <a:close/>
              </a:path>
            </a:pathLst>
          </a:custGeom>
          <a:blipFill>
            <a:blip r:embed="rId5">
              <a:alphaModFix amt="12000"/>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1983807" y="4018957"/>
            <a:ext cx="11996462" cy="1145025"/>
          </a:xfrm>
          <a:prstGeom prst="rect">
            <a:avLst/>
          </a:prstGeom>
        </p:spPr>
        <p:txBody>
          <a:bodyPr anchor="t" rtlCol="false" tIns="0" lIns="0" bIns="0" rIns="0">
            <a:spAutoFit/>
          </a:bodyPr>
          <a:lstStyle/>
          <a:p>
            <a:pPr algn="just" marL="0" indent="0" lvl="0">
              <a:lnSpc>
                <a:spcPts val="3038"/>
              </a:lnSpc>
              <a:spcBef>
                <a:spcPct val="0"/>
              </a:spcBef>
            </a:pPr>
            <a:r>
              <a:rPr lang="en-US" b="true" sz="2170" strike="noStrike" u="none">
                <a:solidFill>
                  <a:srgbClr val="100B0B"/>
                </a:solidFill>
                <a:latin typeface="Georgia Pro Condensed Bold"/>
                <a:ea typeface="Georgia Pro Condensed Bold"/>
                <a:cs typeface="Georgia Pro Condensed Bold"/>
                <a:sym typeface="Georgia Pro Condensed Bold"/>
              </a:rPr>
              <a:t>Unmated Expertise: </a:t>
            </a:r>
            <a:r>
              <a:rPr lang="en-US" sz="2170" strike="noStrike" u="none">
                <a:solidFill>
                  <a:srgbClr val="100B0B"/>
                </a:solidFill>
                <a:latin typeface="Georgia Pro Condensed"/>
                <a:ea typeface="Georgia Pro Condensed"/>
                <a:cs typeface="Georgia Pro Condensed"/>
                <a:sym typeface="Georgia Pro Condensed"/>
              </a:rPr>
              <a:t>Our immigration lawyers are experts in the complexities of migration law and offer advice tailored to your unique case. Unlike unverified agents with generic solutions, we present clear, personalized options—each with its own pros and cons—so you can make confident, informed decisions.</a:t>
            </a:r>
          </a:p>
        </p:txBody>
      </p:sp>
      <p:sp>
        <p:nvSpPr>
          <p:cNvPr name="TextBox 16" id="16"/>
          <p:cNvSpPr txBox="true"/>
          <p:nvPr/>
        </p:nvSpPr>
        <p:spPr>
          <a:xfrm rot="0">
            <a:off x="1983807" y="5954558"/>
            <a:ext cx="11766461" cy="1526025"/>
          </a:xfrm>
          <a:prstGeom prst="rect">
            <a:avLst/>
          </a:prstGeom>
        </p:spPr>
        <p:txBody>
          <a:bodyPr anchor="t" rtlCol="false" tIns="0" lIns="0" bIns="0" rIns="0">
            <a:spAutoFit/>
          </a:bodyPr>
          <a:lstStyle/>
          <a:p>
            <a:pPr algn="just" marL="0" indent="0" lvl="0">
              <a:lnSpc>
                <a:spcPts val="3038"/>
              </a:lnSpc>
              <a:spcBef>
                <a:spcPct val="0"/>
              </a:spcBef>
            </a:pPr>
            <a:r>
              <a:rPr lang="en-US" b="true" sz="2170" strike="noStrike" u="none">
                <a:solidFill>
                  <a:srgbClr val="100B0B"/>
                </a:solidFill>
                <a:latin typeface="Georgia Pro Condensed Bold"/>
                <a:ea typeface="Georgia Pro Condensed Bold"/>
                <a:cs typeface="Georgia Pro Condensed Bold"/>
                <a:sym typeface="Georgia Pro Condensed Bold"/>
              </a:rPr>
              <a:t>Simplifying Complex Paperwork: </a:t>
            </a:r>
            <a:r>
              <a:rPr lang="en-US" sz="2170" strike="noStrike" u="none">
                <a:solidFill>
                  <a:srgbClr val="100B0B"/>
                </a:solidFill>
                <a:latin typeface="Georgia Pro Condensed"/>
                <a:ea typeface="Georgia Pro Condensed"/>
                <a:cs typeface="Georgia Pro Condensed"/>
                <a:sym typeface="Georgia Pro Condensed"/>
              </a:rPr>
              <a:t>Immigration paperwork can be tricky—one mistake can lead to delays or rejection. Our lawyers handle every detail accurately and on time, and can represent you with embassies if needed—something unlicensed agents can't offer.</a:t>
            </a:r>
          </a:p>
          <a:p>
            <a:pPr algn="just" marL="0" indent="0" lvl="0">
              <a:lnSpc>
                <a:spcPts val="3038"/>
              </a:lnSpc>
              <a:spcBef>
                <a:spcPct val="0"/>
              </a:spcBef>
            </a:pPr>
          </a:p>
        </p:txBody>
      </p:sp>
      <p:sp>
        <p:nvSpPr>
          <p:cNvPr name="TextBox 17" id="17"/>
          <p:cNvSpPr txBox="true"/>
          <p:nvPr/>
        </p:nvSpPr>
        <p:spPr>
          <a:xfrm rot="0">
            <a:off x="1983807" y="7768574"/>
            <a:ext cx="11996462" cy="1145025"/>
          </a:xfrm>
          <a:prstGeom prst="rect">
            <a:avLst/>
          </a:prstGeom>
        </p:spPr>
        <p:txBody>
          <a:bodyPr anchor="t" rtlCol="false" tIns="0" lIns="0" bIns="0" rIns="0">
            <a:spAutoFit/>
          </a:bodyPr>
          <a:lstStyle/>
          <a:p>
            <a:pPr algn="just" marL="0" indent="0" lvl="0">
              <a:lnSpc>
                <a:spcPts val="3038"/>
              </a:lnSpc>
              <a:spcBef>
                <a:spcPct val="0"/>
              </a:spcBef>
            </a:pPr>
            <a:r>
              <a:rPr lang="en-US" b="true" sz="2170" strike="noStrike" u="none">
                <a:solidFill>
                  <a:srgbClr val="100B0B"/>
                </a:solidFill>
                <a:latin typeface="Georgia Pro Condensed Bold"/>
                <a:ea typeface="Georgia Pro Condensed Bold"/>
                <a:cs typeface="Georgia Pro Condensed Bold"/>
                <a:sym typeface="Georgia Pro Condensed Bold"/>
              </a:rPr>
              <a:t>Personalized Strategies: </a:t>
            </a:r>
            <a:r>
              <a:rPr lang="en-US" sz="2170" strike="noStrike" u="none">
                <a:solidFill>
                  <a:srgbClr val="100B0B"/>
                </a:solidFill>
                <a:latin typeface="Georgia Pro Condensed"/>
                <a:ea typeface="Georgia Pro Condensed"/>
                <a:cs typeface="Georgia Pro Condensed"/>
                <a:sym typeface="Georgia Pro Condensed"/>
              </a:rPr>
              <a:t>Our lawyers craft personalized strategies to fit your goals, clearly explain your options, and guide you with honest, straightforward advice—so you can make confident, informed decisions.</a:t>
            </a:r>
          </a:p>
        </p:txBody>
      </p:sp>
      <p:sp>
        <p:nvSpPr>
          <p:cNvPr name="TextBox 18" id="18"/>
          <p:cNvSpPr txBox="true"/>
          <p:nvPr/>
        </p:nvSpPr>
        <p:spPr>
          <a:xfrm rot="0">
            <a:off x="1945707" y="2928542"/>
            <a:ext cx="11996462" cy="718940"/>
          </a:xfrm>
          <a:prstGeom prst="rect">
            <a:avLst/>
          </a:prstGeom>
        </p:spPr>
        <p:txBody>
          <a:bodyPr anchor="t" rtlCol="false" tIns="0" lIns="0" bIns="0" rIns="0">
            <a:spAutoFit/>
          </a:bodyPr>
          <a:lstStyle/>
          <a:p>
            <a:pPr algn="ctr">
              <a:lnSpc>
                <a:spcPts val="2898"/>
              </a:lnSpc>
              <a:spcBef>
                <a:spcPct val="0"/>
              </a:spcBef>
            </a:pPr>
            <a:r>
              <a:rPr lang="en-US" b="true" sz="2070">
                <a:solidFill>
                  <a:srgbClr val="545859"/>
                </a:solidFill>
                <a:latin typeface="Georgia Pro Condensed Bold"/>
                <a:ea typeface="Georgia Pro Condensed Bold"/>
                <a:cs typeface="Georgia Pro Condensed Bold"/>
                <a:sym typeface="Georgia Pro Condensed Bold"/>
              </a:rPr>
              <a:t>Choosing Just and True means choosing success, simplicity, and peace of mind. Here’s how we make your journey extraordinary</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543914" cy="1078609"/>
            <a:chOff x="0" y="0"/>
            <a:chExt cx="4883994" cy="284078"/>
          </a:xfrm>
        </p:grpSpPr>
        <p:sp>
          <p:nvSpPr>
            <p:cNvPr name="Freeform 3" id="3"/>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4" id="4"/>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305642" y="2027108"/>
            <a:ext cx="4875628" cy="8035154"/>
            <a:chOff x="0" y="0"/>
            <a:chExt cx="1284116" cy="2116255"/>
          </a:xfrm>
        </p:grpSpPr>
        <p:sp>
          <p:nvSpPr>
            <p:cNvPr name="Freeform 6" id="6"/>
            <p:cNvSpPr/>
            <p:nvPr/>
          </p:nvSpPr>
          <p:spPr>
            <a:xfrm flipH="false" flipV="false" rot="0">
              <a:off x="0" y="0"/>
              <a:ext cx="1284116" cy="2116255"/>
            </a:xfrm>
            <a:custGeom>
              <a:avLst/>
              <a:gdLst/>
              <a:ahLst/>
              <a:cxnLst/>
              <a:rect r="r" b="b" t="t" l="l"/>
              <a:pathLst>
                <a:path h="2116255" w="1284116">
                  <a:moveTo>
                    <a:pt x="0" y="0"/>
                  </a:moveTo>
                  <a:lnTo>
                    <a:pt x="1284116" y="0"/>
                  </a:lnTo>
                  <a:lnTo>
                    <a:pt x="1284116" y="2116255"/>
                  </a:lnTo>
                  <a:lnTo>
                    <a:pt x="0" y="2116255"/>
                  </a:lnTo>
                  <a:close/>
                </a:path>
              </a:pathLst>
            </a:custGeom>
            <a:solidFill>
              <a:srgbClr val="686B6D"/>
            </a:solidFill>
          </p:spPr>
        </p:sp>
        <p:sp>
          <p:nvSpPr>
            <p:cNvPr name="TextBox 7" id="7"/>
            <p:cNvSpPr txBox="true"/>
            <p:nvPr/>
          </p:nvSpPr>
          <p:spPr>
            <a:xfrm>
              <a:off x="0" y="-47625"/>
              <a:ext cx="1284116" cy="2163880"/>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864820" y="2857500"/>
            <a:ext cx="5419666" cy="6620853"/>
            <a:chOff x="0" y="0"/>
            <a:chExt cx="1466689" cy="1791759"/>
          </a:xfrm>
        </p:grpSpPr>
        <p:sp>
          <p:nvSpPr>
            <p:cNvPr name="Freeform 9" id="9"/>
            <p:cNvSpPr/>
            <p:nvPr/>
          </p:nvSpPr>
          <p:spPr>
            <a:xfrm flipH="false" flipV="false" rot="0">
              <a:off x="0" y="0"/>
              <a:ext cx="1466689" cy="1791759"/>
            </a:xfrm>
            <a:custGeom>
              <a:avLst/>
              <a:gdLst/>
              <a:ahLst/>
              <a:cxnLst/>
              <a:rect r="r" b="b" t="t" l="l"/>
              <a:pathLst>
                <a:path h="1791759" w="1466689">
                  <a:moveTo>
                    <a:pt x="0" y="0"/>
                  </a:moveTo>
                  <a:lnTo>
                    <a:pt x="1466689" y="0"/>
                  </a:lnTo>
                  <a:lnTo>
                    <a:pt x="1466689" y="1791759"/>
                  </a:lnTo>
                  <a:lnTo>
                    <a:pt x="0" y="1791759"/>
                  </a:lnTo>
                  <a:close/>
                </a:path>
              </a:pathLst>
            </a:custGeom>
            <a:blipFill>
              <a:blip r:embed="rId2"/>
              <a:stretch>
                <a:fillRect l="-42723" t="0" r="-42723" b="0"/>
              </a:stretch>
            </a:blipFill>
          </p:spPr>
        </p:sp>
      </p:grpSp>
      <p:grpSp>
        <p:nvGrpSpPr>
          <p:cNvPr name="Group 10" id="10"/>
          <p:cNvGrpSpPr/>
          <p:nvPr/>
        </p:nvGrpSpPr>
        <p:grpSpPr>
          <a:xfrm rot="0">
            <a:off x="630478" y="8480329"/>
            <a:ext cx="1293194" cy="1282025"/>
            <a:chOff x="0" y="0"/>
            <a:chExt cx="340594" cy="337653"/>
          </a:xfrm>
        </p:grpSpPr>
        <p:sp>
          <p:nvSpPr>
            <p:cNvPr name="Freeform 11" id="11"/>
            <p:cNvSpPr/>
            <p:nvPr/>
          </p:nvSpPr>
          <p:spPr>
            <a:xfrm flipH="false" flipV="false" rot="0">
              <a:off x="0" y="0"/>
              <a:ext cx="340594" cy="337653"/>
            </a:xfrm>
            <a:custGeom>
              <a:avLst/>
              <a:gdLst/>
              <a:ahLst/>
              <a:cxnLst/>
              <a:rect r="r" b="b" t="t" l="l"/>
              <a:pathLst>
                <a:path h="337653" w="340594">
                  <a:moveTo>
                    <a:pt x="0" y="0"/>
                  </a:moveTo>
                  <a:lnTo>
                    <a:pt x="340594" y="0"/>
                  </a:lnTo>
                  <a:lnTo>
                    <a:pt x="340594" y="337653"/>
                  </a:lnTo>
                  <a:lnTo>
                    <a:pt x="0" y="337653"/>
                  </a:lnTo>
                  <a:close/>
                </a:path>
              </a:pathLst>
            </a:custGeom>
            <a:solidFill>
              <a:srgbClr val="000000"/>
            </a:solidFill>
          </p:spPr>
        </p:sp>
        <p:sp>
          <p:nvSpPr>
            <p:cNvPr name="TextBox 12" id="12"/>
            <p:cNvSpPr txBox="true"/>
            <p:nvPr/>
          </p:nvSpPr>
          <p:spPr>
            <a:xfrm>
              <a:off x="0" y="-47625"/>
              <a:ext cx="340594" cy="385278"/>
            </a:xfrm>
            <a:prstGeom prst="rect">
              <a:avLst/>
            </a:prstGeom>
          </p:spPr>
          <p:txBody>
            <a:bodyPr anchor="ctr" rtlCol="false" tIns="50800" lIns="50800" bIns="50800" rIns="50800"/>
            <a:lstStyle/>
            <a:p>
              <a:pPr algn="ctr">
                <a:lnSpc>
                  <a:spcPts val="2520"/>
                </a:lnSpc>
              </a:pPr>
            </a:p>
          </p:txBody>
        </p:sp>
      </p:grpSp>
      <p:sp>
        <p:nvSpPr>
          <p:cNvPr name="TextBox 13" id="13"/>
          <p:cNvSpPr txBox="true"/>
          <p:nvPr/>
        </p:nvSpPr>
        <p:spPr>
          <a:xfrm rot="0">
            <a:off x="7736103" y="3088663"/>
            <a:ext cx="7157695" cy="589382"/>
          </a:xfrm>
          <a:prstGeom prst="rect">
            <a:avLst/>
          </a:prstGeom>
        </p:spPr>
        <p:txBody>
          <a:bodyPr anchor="t" rtlCol="false" tIns="0" lIns="0" bIns="0" rIns="0">
            <a:spAutoFit/>
          </a:bodyPr>
          <a:lstStyle/>
          <a:p>
            <a:pPr algn="l">
              <a:lnSpc>
                <a:spcPts val="4473"/>
              </a:lnSpc>
            </a:pPr>
            <a:r>
              <a:rPr lang="en-US" sz="4220" b="true">
                <a:solidFill>
                  <a:srgbClr val="545859"/>
                </a:solidFill>
                <a:latin typeface="Georgia Pro Condensed Bold"/>
                <a:ea typeface="Georgia Pro Condensed Bold"/>
                <a:cs typeface="Georgia Pro Condensed Bold"/>
                <a:sym typeface="Georgia Pro Condensed Bold"/>
              </a:rPr>
              <a:t>Gurvinder S. Pannu</a:t>
            </a:r>
          </a:p>
        </p:txBody>
      </p:sp>
      <p:sp>
        <p:nvSpPr>
          <p:cNvPr name="TextBox 14" id="14"/>
          <p:cNvSpPr txBox="true"/>
          <p:nvPr/>
        </p:nvSpPr>
        <p:spPr>
          <a:xfrm rot="0">
            <a:off x="7888503" y="1839770"/>
            <a:ext cx="6614131" cy="763118"/>
          </a:xfrm>
          <a:prstGeom prst="rect">
            <a:avLst/>
          </a:prstGeom>
        </p:spPr>
        <p:txBody>
          <a:bodyPr anchor="t" rtlCol="false" tIns="0" lIns="0" bIns="0" rIns="0">
            <a:spAutoFit/>
          </a:bodyPr>
          <a:lstStyle/>
          <a:p>
            <a:pPr algn="l">
              <a:lnSpc>
                <a:spcPts val="5745"/>
              </a:lnSpc>
            </a:pPr>
            <a:r>
              <a:rPr lang="en-US" sz="5420" b="true">
                <a:solidFill>
                  <a:srgbClr val="FFFFFF"/>
                </a:solidFill>
                <a:latin typeface="Georgia Pro Condensed Bold"/>
                <a:ea typeface="Georgia Pro Condensed Bold"/>
                <a:cs typeface="Georgia Pro Condensed Bold"/>
                <a:sym typeface="Georgia Pro Condensed Bold"/>
              </a:rPr>
              <a:t>Our Founder </a:t>
            </a:r>
          </a:p>
        </p:txBody>
      </p:sp>
      <p:sp>
        <p:nvSpPr>
          <p:cNvPr name="TextBox 15" id="15"/>
          <p:cNvSpPr txBox="true"/>
          <p:nvPr/>
        </p:nvSpPr>
        <p:spPr>
          <a:xfrm rot="0">
            <a:off x="7802778" y="3782820"/>
            <a:ext cx="9296819" cy="1999742"/>
          </a:xfrm>
          <a:prstGeom prst="rect">
            <a:avLst/>
          </a:prstGeom>
        </p:spPr>
        <p:txBody>
          <a:bodyPr anchor="t" rtlCol="false" tIns="0" lIns="0" bIns="0" rIns="0">
            <a:spAutoFit/>
          </a:bodyPr>
          <a:lstStyle/>
          <a:p>
            <a:pPr algn="just">
              <a:lnSpc>
                <a:spcPts val="3178"/>
              </a:lnSpc>
              <a:spcBef>
                <a:spcPct val="0"/>
              </a:spcBef>
            </a:pPr>
            <a:r>
              <a:rPr lang="en-US" sz="2270">
                <a:solidFill>
                  <a:srgbClr val="000000"/>
                </a:solidFill>
                <a:latin typeface="Georgia Pro Condensed"/>
                <a:ea typeface="Georgia Pro Condensed"/>
                <a:cs typeface="Georgia Pro Condensed"/>
                <a:sym typeface="Georgia Pro Condensed"/>
              </a:rPr>
              <a:t>Gurvinder S. Pannu, Director, Just and True Immigration Law and Services is a seasoned lawyer practicing in the Punjab and Haryana High Court for more than a decade. Gurvinder brings a wealth of experience as a legal advisor to many immigration firms, leveraging his profound knowledge to enhance legal strategies and client outcomes.</a:t>
            </a:r>
          </a:p>
        </p:txBody>
      </p:sp>
      <p:sp>
        <p:nvSpPr>
          <p:cNvPr name="TextBox 16" id="16"/>
          <p:cNvSpPr txBox="true"/>
          <p:nvPr/>
        </p:nvSpPr>
        <p:spPr>
          <a:xfrm rot="0">
            <a:off x="7673195" y="7211121"/>
            <a:ext cx="9246798" cy="1627122"/>
          </a:xfrm>
          <a:prstGeom prst="rect">
            <a:avLst/>
          </a:prstGeom>
        </p:spPr>
        <p:txBody>
          <a:bodyPr anchor="t" rtlCol="false" tIns="0" lIns="0" bIns="0" rIns="0">
            <a:spAutoFit/>
          </a:bodyPr>
          <a:lstStyle/>
          <a:p>
            <a:pPr algn="just" marL="499827" indent="-249913" lvl="1">
              <a:lnSpc>
                <a:spcPts val="3241"/>
              </a:lnSpc>
              <a:buFont typeface="Arial"/>
              <a:buChar char="•"/>
            </a:pPr>
            <a:r>
              <a:rPr lang="en-US" sz="2315">
                <a:solidFill>
                  <a:srgbClr val="000000"/>
                </a:solidFill>
                <a:latin typeface="Georgia Pro Condensed"/>
                <a:ea typeface="Georgia Pro Condensed"/>
                <a:cs typeface="Georgia Pro Condensed"/>
                <a:sym typeface="Georgia Pro Condensed"/>
              </a:rPr>
              <a:t>Our team consists of experienced lawyers dedicated to your legal needs.</a:t>
            </a:r>
          </a:p>
          <a:p>
            <a:pPr algn="just" marL="499827" indent="-249913" lvl="1">
              <a:lnSpc>
                <a:spcPts val="3241"/>
              </a:lnSpc>
              <a:buFont typeface="Arial"/>
              <a:buChar char="•"/>
            </a:pPr>
            <a:r>
              <a:rPr lang="en-US" sz="2315">
                <a:solidFill>
                  <a:srgbClr val="000000"/>
                </a:solidFill>
                <a:latin typeface="Georgia Pro Condensed"/>
                <a:ea typeface="Georgia Pro Condensed"/>
                <a:cs typeface="Georgia Pro Condensed"/>
                <a:sym typeface="Georgia Pro Condensed"/>
              </a:rPr>
              <a:t>Our team includes former visa embassy officers for expert guidance.</a:t>
            </a:r>
          </a:p>
          <a:p>
            <a:pPr algn="just" marL="499827" indent="-249913" lvl="1">
              <a:lnSpc>
                <a:spcPts val="3241"/>
              </a:lnSpc>
              <a:buFont typeface="Arial"/>
              <a:buChar char="•"/>
            </a:pPr>
            <a:r>
              <a:rPr lang="en-US" sz="2315">
                <a:solidFill>
                  <a:srgbClr val="000000"/>
                </a:solidFill>
                <a:latin typeface="Georgia Pro Condensed"/>
                <a:ea typeface="Georgia Pro Condensed"/>
                <a:cs typeface="Georgia Pro Condensed"/>
                <a:sym typeface="Georgia Pro Condensed"/>
              </a:rPr>
              <a:t>Comprehensive legal and immigration services under one roof.</a:t>
            </a:r>
          </a:p>
          <a:p>
            <a:pPr algn="just" marL="499827" indent="-249913" lvl="1">
              <a:lnSpc>
                <a:spcPts val="3241"/>
              </a:lnSpc>
              <a:buFont typeface="Arial"/>
              <a:buChar char="•"/>
            </a:pPr>
            <a:r>
              <a:rPr lang="en-US" sz="2315">
                <a:solidFill>
                  <a:srgbClr val="000000"/>
                </a:solidFill>
                <a:latin typeface="Georgia Pro Condensed"/>
                <a:ea typeface="Georgia Pro Condensed"/>
                <a:cs typeface="Georgia Pro Condensed"/>
                <a:sym typeface="Georgia Pro Condensed"/>
              </a:rPr>
              <a:t>We have immigration experts specializing in various countries.</a:t>
            </a:r>
          </a:p>
        </p:txBody>
      </p:sp>
      <p:sp>
        <p:nvSpPr>
          <p:cNvPr name="TextBox 17" id="17"/>
          <p:cNvSpPr txBox="true"/>
          <p:nvPr/>
        </p:nvSpPr>
        <p:spPr>
          <a:xfrm rot="0">
            <a:off x="7869453" y="6158402"/>
            <a:ext cx="9117215" cy="781406"/>
          </a:xfrm>
          <a:prstGeom prst="rect">
            <a:avLst/>
          </a:prstGeom>
        </p:spPr>
        <p:txBody>
          <a:bodyPr anchor="t" rtlCol="false" tIns="0" lIns="0" bIns="0" rIns="0">
            <a:spAutoFit/>
          </a:bodyPr>
          <a:lstStyle/>
          <a:p>
            <a:pPr algn="l">
              <a:lnSpc>
                <a:spcPts val="3130"/>
              </a:lnSpc>
              <a:spcBef>
                <a:spcPct val="0"/>
              </a:spcBef>
            </a:pPr>
            <a:r>
              <a:rPr lang="en-US" b="true" sz="2235">
                <a:solidFill>
                  <a:srgbClr val="000000"/>
                </a:solidFill>
                <a:latin typeface="Georgia Pro Condensed Bold"/>
                <a:ea typeface="Georgia Pro Condensed Bold"/>
                <a:cs typeface="Georgia Pro Condensed Bold"/>
                <a:sym typeface="Georgia Pro Condensed Bold"/>
              </a:rPr>
              <a:t>Trusted expertise and comprehensive solutions for all your legal and immigration needs.</a:t>
            </a:r>
          </a:p>
        </p:txBody>
      </p:sp>
    </p:spTree>
  </p:cSld>
  <p:clrMapOvr>
    <a:masterClrMapping/>
  </p:clrMapOvr>
  <p:transition spd="fast">
    <p:cover dir="d"/>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73037" y="5943"/>
            <a:ext cx="11147299" cy="10512476"/>
            <a:chOff x="0" y="0"/>
            <a:chExt cx="2935914" cy="2768718"/>
          </a:xfrm>
        </p:grpSpPr>
        <p:sp>
          <p:nvSpPr>
            <p:cNvPr name="Freeform 3" id="3"/>
            <p:cNvSpPr/>
            <p:nvPr/>
          </p:nvSpPr>
          <p:spPr>
            <a:xfrm flipH="false" flipV="false" rot="0">
              <a:off x="0" y="0"/>
              <a:ext cx="2935914" cy="2768718"/>
            </a:xfrm>
            <a:custGeom>
              <a:avLst/>
              <a:gdLst/>
              <a:ahLst/>
              <a:cxnLst/>
              <a:rect r="r" b="b" t="t" l="l"/>
              <a:pathLst>
                <a:path h="2768718" w="2935914">
                  <a:moveTo>
                    <a:pt x="0" y="0"/>
                  </a:moveTo>
                  <a:lnTo>
                    <a:pt x="2935914" y="0"/>
                  </a:lnTo>
                  <a:lnTo>
                    <a:pt x="2935914" y="2768718"/>
                  </a:lnTo>
                  <a:lnTo>
                    <a:pt x="0" y="2768718"/>
                  </a:lnTo>
                  <a:close/>
                </a:path>
              </a:pathLst>
            </a:custGeom>
            <a:solidFill>
              <a:srgbClr val="363636"/>
            </a:solidFill>
          </p:spPr>
        </p:sp>
        <p:sp>
          <p:nvSpPr>
            <p:cNvPr name="TextBox 4" id="4"/>
            <p:cNvSpPr txBox="true"/>
            <p:nvPr/>
          </p:nvSpPr>
          <p:spPr>
            <a:xfrm>
              <a:off x="0" y="-47625"/>
              <a:ext cx="2935914" cy="2816343"/>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3256832" y="9188995"/>
            <a:ext cx="4382000" cy="693153"/>
          </a:xfrm>
          <a:custGeom>
            <a:avLst/>
            <a:gdLst/>
            <a:ahLst/>
            <a:cxnLst/>
            <a:rect r="r" b="b" t="t" l="l"/>
            <a:pathLst>
              <a:path h="693153" w="4382000">
                <a:moveTo>
                  <a:pt x="0" y="0"/>
                </a:moveTo>
                <a:lnTo>
                  <a:pt x="4382000" y="0"/>
                </a:lnTo>
                <a:lnTo>
                  <a:pt x="4382000" y="693152"/>
                </a:lnTo>
                <a:lnTo>
                  <a:pt x="0" y="6931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04435" y="3661995"/>
            <a:ext cx="6768602" cy="6105717"/>
            <a:chOff x="0" y="0"/>
            <a:chExt cx="1782677" cy="1608090"/>
          </a:xfrm>
        </p:grpSpPr>
        <p:sp>
          <p:nvSpPr>
            <p:cNvPr name="Freeform 7" id="7"/>
            <p:cNvSpPr/>
            <p:nvPr/>
          </p:nvSpPr>
          <p:spPr>
            <a:xfrm flipH="false" flipV="false" rot="0">
              <a:off x="0" y="0"/>
              <a:ext cx="1782677" cy="1608090"/>
            </a:xfrm>
            <a:custGeom>
              <a:avLst/>
              <a:gdLst/>
              <a:ahLst/>
              <a:cxnLst/>
              <a:rect r="r" b="b" t="t" l="l"/>
              <a:pathLst>
                <a:path h="1608090" w="1782677">
                  <a:moveTo>
                    <a:pt x="0" y="0"/>
                  </a:moveTo>
                  <a:lnTo>
                    <a:pt x="1782677" y="0"/>
                  </a:lnTo>
                  <a:lnTo>
                    <a:pt x="1782677" y="1608090"/>
                  </a:lnTo>
                  <a:lnTo>
                    <a:pt x="0" y="1608090"/>
                  </a:lnTo>
                  <a:close/>
                </a:path>
              </a:pathLst>
            </a:custGeom>
            <a:solidFill>
              <a:srgbClr val="E0E0E0"/>
            </a:solidFill>
          </p:spPr>
        </p:sp>
        <p:sp>
          <p:nvSpPr>
            <p:cNvPr name="TextBox 8" id="8"/>
            <p:cNvSpPr txBox="true"/>
            <p:nvPr/>
          </p:nvSpPr>
          <p:spPr>
            <a:xfrm>
              <a:off x="0" y="-47625"/>
              <a:ext cx="1782677" cy="1655715"/>
            </a:xfrm>
            <a:prstGeom prst="rect">
              <a:avLst/>
            </a:prstGeom>
          </p:spPr>
          <p:txBody>
            <a:bodyPr anchor="ctr" rtlCol="false" tIns="50800" lIns="50800" bIns="50800" rIns="50800"/>
            <a:lstStyle/>
            <a:p>
              <a:pPr algn="ctr">
                <a:lnSpc>
                  <a:spcPts val="2520"/>
                </a:lnSpc>
              </a:pPr>
            </a:p>
          </p:txBody>
        </p:sp>
      </p:grpSp>
      <p:grpSp>
        <p:nvGrpSpPr>
          <p:cNvPr name="Group 9" id="9"/>
          <p:cNvGrpSpPr/>
          <p:nvPr/>
        </p:nvGrpSpPr>
        <p:grpSpPr>
          <a:xfrm rot="0">
            <a:off x="1085498" y="1620288"/>
            <a:ext cx="7706077" cy="7740987"/>
            <a:chOff x="0" y="0"/>
            <a:chExt cx="1193873" cy="1199281"/>
          </a:xfrm>
        </p:grpSpPr>
        <p:sp>
          <p:nvSpPr>
            <p:cNvPr name="Freeform 10" id="10"/>
            <p:cNvSpPr/>
            <p:nvPr/>
          </p:nvSpPr>
          <p:spPr>
            <a:xfrm flipH="false" flipV="false" rot="0">
              <a:off x="0" y="0"/>
              <a:ext cx="1193873" cy="1199281"/>
            </a:xfrm>
            <a:custGeom>
              <a:avLst/>
              <a:gdLst/>
              <a:ahLst/>
              <a:cxnLst/>
              <a:rect r="r" b="b" t="t" l="l"/>
              <a:pathLst>
                <a:path h="1199281" w="1193873">
                  <a:moveTo>
                    <a:pt x="0" y="0"/>
                  </a:moveTo>
                  <a:lnTo>
                    <a:pt x="1193873" y="0"/>
                  </a:lnTo>
                  <a:lnTo>
                    <a:pt x="1193873" y="1199281"/>
                  </a:lnTo>
                  <a:lnTo>
                    <a:pt x="0" y="1199281"/>
                  </a:lnTo>
                  <a:close/>
                </a:path>
              </a:pathLst>
            </a:custGeom>
            <a:blipFill>
              <a:blip r:embed="rId4"/>
              <a:stretch>
                <a:fillRect l="-25386" t="0" r="-25386" b="0"/>
              </a:stretch>
            </a:blipFill>
          </p:spPr>
        </p:sp>
      </p:grpSp>
      <p:sp>
        <p:nvSpPr>
          <p:cNvPr name="AutoShape 11" id="11"/>
          <p:cNvSpPr/>
          <p:nvPr/>
        </p:nvSpPr>
        <p:spPr>
          <a:xfrm>
            <a:off x="9896340" y="4181665"/>
            <a:ext cx="1899328" cy="0"/>
          </a:xfrm>
          <a:prstGeom prst="line">
            <a:avLst/>
          </a:prstGeom>
          <a:ln cap="flat" w="180975">
            <a:solidFill>
              <a:srgbClr val="FFFFFF"/>
            </a:solidFill>
            <a:prstDash val="solid"/>
            <a:headEnd type="none" len="sm" w="sm"/>
            <a:tailEnd type="none" len="sm" w="sm"/>
          </a:ln>
        </p:spPr>
      </p:sp>
      <p:sp>
        <p:nvSpPr>
          <p:cNvPr name="TextBox 12" id="12"/>
          <p:cNvSpPr txBox="true"/>
          <p:nvPr/>
        </p:nvSpPr>
        <p:spPr>
          <a:xfrm rot="0">
            <a:off x="13677395" y="9313650"/>
            <a:ext cx="3274175" cy="316230"/>
          </a:xfrm>
          <a:prstGeom prst="rect">
            <a:avLst/>
          </a:prstGeom>
        </p:spPr>
        <p:txBody>
          <a:bodyPr anchor="t" rtlCol="false" tIns="0" lIns="0" bIns="0" rIns="0">
            <a:spAutoFit/>
          </a:bodyPr>
          <a:lstStyle/>
          <a:p>
            <a:pPr algn="ctr">
              <a:lnSpc>
                <a:spcPts val="2520"/>
              </a:lnSpc>
              <a:spcBef>
                <a:spcPct val="0"/>
              </a:spcBef>
            </a:pPr>
            <a:r>
              <a:rPr lang="en-US" sz="1800" u="sng">
                <a:solidFill>
                  <a:srgbClr val="FFFFFF"/>
                </a:solidFill>
                <a:latin typeface="Georgia Pro Condensed"/>
                <a:ea typeface="Georgia Pro Condensed"/>
                <a:cs typeface="Georgia Pro Condensed"/>
                <a:sym typeface="Georgia Pro Condensed"/>
                <a:hlinkClick r:id="rId5" tooltip="https://justandtrueimmigration.com/study-visa/"/>
              </a:rPr>
              <a:t>www.justandtrueimmigration.com</a:t>
            </a:r>
          </a:p>
        </p:txBody>
      </p:sp>
      <p:sp>
        <p:nvSpPr>
          <p:cNvPr name="TextBox 13" id="13"/>
          <p:cNvSpPr txBox="true"/>
          <p:nvPr/>
        </p:nvSpPr>
        <p:spPr>
          <a:xfrm rot="0">
            <a:off x="9861204" y="2737255"/>
            <a:ext cx="5835114" cy="1232355"/>
          </a:xfrm>
          <a:prstGeom prst="rect">
            <a:avLst/>
          </a:prstGeom>
        </p:spPr>
        <p:txBody>
          <a:bodyPr anchor="t" rtlCol="false" tIns="0" lIns="0" bIns="0" rIns="0">
            <a:spAutoFit/>
          </a:bodyPr>
          <a:lstStyle/>
          <a:p>
            <a:pPr algn="l">
              <a:lnSpc>
                <a:spcPts val="9302"/>
              </a:lnSpc>
            </a:pPr>
            <a:r>
              <a:rPr lang="en-US" sz="8775" b="true">
                <a:solidFill>
                  <a:srgbClr val="E0E0E0"/>
                </a:solidFill>
                <a:latin typeface="Georgia Pro Condensed Bold"/>
                <a:ea typeface="Georgia Pro Condensed Bold"/>
                <a:cs typeface="Georgia Pro Condensed Bold"/>
                <a:sym typeface="Georgia Pro Condensed Bold"/>
              </a:rPr>
              <a:t>Study Visa </a:t>
            </a:r>
          </a:p>
        </p:txBody>
      </p:sp>
      <p:sp>
        <p:nvSpPr>
          <p:cNvPr name="TextBox 14" id="14"/>
          <p:cNvSpPr txBox="true"/>
          <p:nvPr/>
        </p:nvSpPr>
        <p:spPr>
          <a:xfrm rot="0">
            <a:off x="9861204" y="4849597"/>
            <a:ext cx="7052265" cy="2966085"/>
          </a:xfrm>
          <a:prstGeom prst="rect">
            <a:avLst/>
          </a:prstGeom>
        </p:spPr>
        <p:txBody>
          <a:bodyPr anchor="t" rtlCol="false" tIns="0" lIns="0" bIns="0" rIns="0">
            <a:spAutoFit/>
          </a:bodyPr>
          <a:lstStyle/>
          <a:p>
            <a:pPr algn="just">
              <a:lnSpc>
                <a:spcPts val="2940"/>
              </a:lnSpc>
              <a:spcBef>
                <a:spcPct val="0"/>
              </a:spcBef>
            </a:pPr>
            <a:r>
              <a:rPr lang="en-US" sz="2100">
                <a:solidFill>
                  <a:srgbClr val="FFFFFF"/>
                </a:solidFill>
                <a:latin typeface="Georgia Pro Condensed"/>
                <a:ea typeface="Georgia Pro Condensed"/>
                <a:cs typeface="Georgia Pro Condensed"/>
                <a:sym typeface="Georgia Pro Condensed"/>
              </a:rPr>
              <a:t>Education abroad is a world of opportunities that offer you self-growth and academic expansion. At Just and True Immigration Law and Services, we specialize in studying visa applications for various countries, providing expert guidance and comprehensive support to help you achieve your educational dreams. Our team of skilled immigration lawyers and former Visa Embassy officers is committed to guiding you through the complexities of obtaining international study visas.</a:t>
            </a:r>
          </a:p>
        </p:txBody>
      </p:sp>
      <p:sp>
        <p:nvSpPr>
          <p:cNvPr name="TextBox 15" id="15"/>
          <p:cNvSpPr txBox="true"/>
          <p:nvPr/>
        </p:nvSpPr>
        <p:spPr>
          <a:xfrm rot="0">
            <a:off x="1556260" y="413004"/>
            <a:ext cx="5484103" cy="1038988"/>
          </a:xfrm>
          <a:prstGeom prst="rect">
            <a:avLst/>
          </a:prstGeom>
        </p:spPr>
        <p:txBody>
          <a:bodyPr anchor="t" rtlCol="false" tIns="0" lIns="0" bIns="0" rIns="0">
            <a:spAutoFit/>
          </a:bodyPr>
          <a:lstStyle/>
          <a:p>
            <a:pPr algn="r" marL="0" indent="0" lvl="0">
              <a:lnSpc>
                <a:spcPts val="4157"/>
              </a:lnSpc>
              <a:spcBef>
                <a:spcPct val="0"/>
              </a:spcBef>
            </a:pPr>
            <a:r>
              <a:rPr lang="en-US" sz="2969" strike="noStrike" u="none">
                <a:solidFill>
                  <a:srgbClr val="B5843C"/>
                </a:solidFill>
                <a:latin typeface="Georgia Pro Condensed"/>
                <a:ea typeface="Georgia Pro Condensed"/>
                <a:cs typeface="Georgia Pro Condensed"/>
                <a:sym typeface="Georgia Pro Condensed"/>
              </a:rPr>
              <a:t>Unlock Your Academic Potential Worldwide</a:t>
            </a:r>
          </a:p>
        </p:txBody>
      </p:sp>
    </p:spTree>
  </p:cSld>
  <p:clrMapOvr>
    <a:masterClrMapping/>
  </p:clrMapOvr>
  <p:transition spd="slow">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7419" y="709420"/>
            <a:ext cx="5667704" cy="7863739"/>
            <a:chOff x="0" y="0"/>
            <a:chExt cx="1492729" cy="2071108"/>
          </a:xfrm>
        </p:grpSpPr>
        <p:sp>
          <p:nvSpPr>
            <p:cNvPr name="Freeform 3" id="3"/>
            <p:cNvSpPr/>
            <p:nvPr/>
          </p:nvSpPr>
          <p:spPr>
            <a:xfrm flipH="false" flipV="false" rot="0">
              <a:off x="0" y="0"/>
              <a:ext cx="1492729" cy="2071108"/>
            </a:xfrm>
            <a:custGeom>
              <a:avLst/>
              <a:gdLst/>
              <a:ahLst/>
              <a:cxnLst/>
              <a:rect r="r" b="b" t="t" l="l"/>
              <a:pathLst>
                <a:path h="2071108" w="1492729">
                  <a:moveTo>
                    <a:pt x="0" y="0"/>
                  </a:moveTo>
                  <a:lnTo>
                    <a:pt x="1492729" y="0"/>
                  </a:lnTo>
                  <a:lnTo>
                    <a:pt x="1492729" y="2071108"/>
                  </a:lnTo>
                  <a:lnTo>
                    <a:pt x="0" y="2071108"/>
                  </a:lnTo>
                  <a:close/>
                </a:path>
              </a:pathLst>
            </a:custGeom>
            <a:solidFill>
              <a:srgbClr val="E0E0E0"/>
            </a:solidFill>
          </p:spPr>
        </p:sp>
        <p:sp>
          <p:nvSpPr>
            <p:cNvPr name="TextBox 4" id="4"/>
            <p:cNvSpPr txBox="true"/>
            <p:nvPr/>
          </p:nvSpPr>
          <p:spPr>
            <a:xfrm>
              <a:off x="0" y="-47625"/>
              <a:ext cx="1492729" cy="2118733"/>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10800000">
            <a:off x="6860099" y="2558480"/>
            <a:ext cx="4646601" cy="710569"/>
            <a:chOff x="0" y="0"/>
            <a:chExt cx="1223796" cy="187146"/>
          </a:xfrm>
        </p:grpSpPr>
        <p:sp>
          <p:nvSpPr>
            <p:cNvPr name="Freeform 6" id="6"/>
            <p:cNvSpPr/>
            <p:nvPr/>
          </p:nvSpPr>
          <p:spPr>
            <a:xfrm flipH="false" flipV="false" rot="0">
              <a:off x="0" y="0"/>
              <a:ext cx="1223796" cy="187146"/>
            </a:xfrm>
            <a:custGeom>
              <a:avLst/>
              <a:gdLst/>
              <a:ahLst/>
              <a:cxnLst/>
              <a:rect r="r" b="b" t="t" l="l"/>
              <a:pathLst>
                <a:path h="187146" w="1223796">
                  <a:moveTo>
                    <a:pt x="0" y="0"/>
                  </a:moveTo>
                  <a:lnTo>
                    <a:pt x="1223796" y="0"/>
                  </a:lnTo>
                  <a:lnTo>
                    <a:pt x="1223796" y="187146"/>
                  </a:lnTo>
                  <a:lnTo>
                    <a:pt x="0" y="187146"/>
                  </a:lnTo>
                  <a:close/>
                </a:path>
              </a:pathLst>
            </a:custGeom>
            <a:solidFill>
              <a:srgbClr val="000000"/>
            </a:solidFill>
          </p:spPr>
        </p:sp>
        <p:sp>
          <p:nvSpPr>
            <p:cNvPr name="TextBox 7" id="7"/>
            <p:cNvSpPr txBox="true"/>
            <p:nvPr/>
          </p:nvSpPr>
          <p:spPr>
            <a:xfrm>
              <a:off x="0" y="-47625"/>
              <a:ext cx="1223796" cy="234771"/>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12181675" y="827485"/>
            <a:ext cx="5601500" cy="7863739"/>
            <a:chOff x="0" y="0"/>
            <a:chExt cx="1475292" cy="2071108"/>
          </a:xfrm>
        </p:grpSpPr>
        <p:sp>
          <p:nvSpPr>
            <p:cNvPr name="Freeform 9" id="9"/>
            <p:cNvSpPr/>
            <p:nvPr/>
          </p:nvSpPr>
          <p:spPr>
            <a:xfrm flipH="false" flipV="false" rot="0">
              <a:off x="0" y="0"/>
              <a:ext cx="1475292" cy="2071108"/>
            </a:xfrm>
            <a:custGeom>
              <a:avLst/>
              <a:gdLst/>
              <a:ahLst/>
              <a:cxnLst/>
              <a:rect r="r" b="b" t="t" l="l"/>
              <a:pathLst>
                <a:path h="2071108" w="1475292">
                  <a:moveTo>
                    <a:pt x="0" y="0"/>
                  </a:moveTo>
                  <a:lnTo>
                    <a:pt x="1475292" y="0"/>
                  </a:lnTo>
                  <a:lnTo>
                    <a:pt x="1475292" y="2071108"/>
                  </a:lnTo>
                  <a:lnTo>
                    <a:pt x="0" y="2071108"/>
                  </a:lnTo>
                  <a:close/>
                </a:path>
              </a:pathLst>
            </a:custGeom>
            <a:solidFill>
              <a:srgbClr val="E0E0E0"/>
            </a:solidFill>
          </p:spPr>
        </p:sp>
        <p:sp>
          <p:nvSpPr>
            <p:cNvPr name="TextBox 10" id="10"/>
            <p:cNvSpPr txBox="true"/>
            <p:nvPr/>
          </p:nvSpPr>
          <p:spPr>
            <a:xfrm>
              <a:off x="0" y="-38100"/>
              <a:ext cx="1475292" cy="2109208"/>
            </a:xfrm>
            <a:prstGeom prst="rect">
              <a:avLst/>
            </a:prstGeom>
          </p:spPr>
          <p:txBody>
            <a:bodyPr anchor="ctr" rtlCol="false" tIns="50800" lIns="50800" bIns="50800" rIns="50800"/>
            <a:lstStyle/>
            <a:p>
              <a:pPr algn="ctr">
                <a:lnSpc>
                  <a:spcPts val="2380"/>
                </a:lnSpc>
              </a:pPr>
            </a:p>
          </p:txBody>
        </p:sp>
      </p:grpSp>
      <p:grpSp>
        <p:nvGrpSpPr>
          <p:cNvPr name="Group 11" id="11"/>
          <p:cNvGrpSpPr/>
          <p:nvPr/>
        </p:nvGrpSpPr>
        <p:grpSpPr>
          <a:xfrm rot="0">
            <a:off x="12562675" y="8292240"/>
            <a:ext cx="4805676" cy="675687"/>
            <a:chOff x="0" y="0"/>
            <a:chExt cx="1265692" cy="177959"/>
          </a:xfrm>
        </p:grpSpPr>
        <p:sp>
          <p:nvSpPr>
            <p:cNvPr name="Freeform 12" id="12"/>
            <p:cNvSpPr/>
            <p:nvPr/>
          </p:nvSpPr>
          <p:spPr>
            <a:xfrm flipH="false" flipV="false" rot="0">
              <a:off x="0" y="0"/>
              <a:ext cx="1265693" cy="177959"/>
            </a:xfrm>
            <a:custGeom>
              <a:avLst/>
              <a:gdLst/>
              <a:ahLst/>
              <a:cxnLst/>
              <a:rect r="r" b="b" t="t" l="l"/>
              <a:pathLst>
                <a:path h="177959" w="1265693">
                  <a:moveTo>
                    <a:pt x="0" y="0"/>
                  </a:moveTo>
                  <a:lnTo>
                    <a:pt x="1265693" y="0"/>
                  </a:lnTo>
                  <a:lnTo>
                    <a:pt x="1265693" y="177959"/>
                  </a:lnTo>
                  <a:lnTo>
                    <a:pt x="0" y="177959"/>
                  </a:lnTo>
                  <a:close/>
                </a:path>
              </a:pathLst>
            </a:custGeom>
            <a:solidFill>
              <a:srgbClr val="000000"/>
            </a:solidFill>
          </p:spPr>
        </p:sp>
        <p:sp>
          <p:nvSpPr>
            <p:cNvPr name="TextBox 13" id="13"/>
            <p:cNvSpPr txBox="true"/>
            <p:nvPr/>
          </p:nvSpPr>
          <p:spPr>
            <a:xfrm>
              <a:off x="0" y="-47625"/>
              <a:ext cx="1265692" cy="225584"/>
            </a:xfrm>
            <a:prstGeom prst="rect">
              <a:avLst/>
            </a:prstGeom>
          </p:spPr>
          <p:txBody>
            <a:bodyPr anchor="ctr" rtlCol="false" tIns="50800" lIns="50800" bIns="50800" rIns="50800"/>
            <a:lstStyle/>
            <a:p>
              <a:pPr algn="ctr">
                <a:lnSpc>
                  <a:spcPts val="2520"/>
                </a:lnSpc>
              </a:pPr>
            </a:p>
          </p:txBody>
        </p:sp>
      </p:grpSp>
      <p:grpSp>
        <p:nvGrpSpPr>
          <p:cNvPr name="Group 14" id="14"/>
          <p:cNvGrpSpPr/>
          <p:nvPr/>
        </p:nvGrpSpPr>
        <p:grpSpPr>
          <a:xfrm rot="0">
            <a:off x="0" y="0"/>
            <a:ext cx="18543914" cy="1078609"/>
            <a:chOff x="0" y="0"/>
            <a:chExt cx="4883994" cy="284078"/>
          </a:xfrm>
        </p:grpSpPr>
        <p:sp>
          <p:nvSpPr>
            <p:cNvPr name="Freeform 15" id="15"/>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16" id="16"/>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grpSp>
        <p:nvGrpSpPr>
          <p:cNvPr name="Group 17" id="17"/>
          <p:cNvGrpSpPr/>
          <p:nvPr/>
        </p:nvGrpSpPr>
        <p:grpSpPr>
          <a:xfrm rot="0">
            <a:off x="957958" y="8178391"/>
            <a:ext cx="4805676" cy="679934"/>
            <a:chOff x="0" y="0"/>
            <a:chExt cx="1265692" cy="179077"/>
          </a:xfrm>
        </p:grpSpPr>
        <p:sp>
          <p:nvSpPr>
            <p:cNvPr name="Freeform 18" id="18"/>
            <p:cNvSpPr/>
            <p:nvPr/>
          </p:nvSpPr>
          <p:spPr>
            <a:xfrm flipH="false" flipV="false" rot="0">
              <a:off x="0" y="0"/>
              <a:ext cx="1265693" cy="179077"/>
            </a:xfrm>
            <a:custGeom>
              <a:avLst/>
              <a:gdLst/>
              <a:ahLst/>
              <a:cxnLst/>
              <a:rect r="r" b="b" t="t" l="l"/>
              <a:pathLst>
                <a:path h="179077" w="1265693">
                  <a:moveTo>
                    <a:pt x="0" y="0"/>
                  </a:moveTo>
                  <a:lnTo>
                    <a:pt x="1265693" y="0"/>
                  </a:lnTo>
                  <a:lnTo>
                    <a:pt x="1265693" y="179077"/>
                  </a:lnTo>
                  <a:lnTo>
                    <a:pt x="0" y="179077"/>
                  </a:lnTo>
                  <a:close/>
                </a:path>
              </a:pathLst>
            </a:custGeom>
            <a:solidFill>
              <a:srgbClr val="000000"/>
            </a:solidFill>
          </p:spPr>
        </p:sp>
        <p:sp>
          <p:nvSpPr>
            <p:cNvPr name="TextBox 19" id="19"/>
            <p:cNvSpPr txBox="true"/>
            <p:nvPr/>
          </p:nvSpPr>
          <p:spPr>
            <a:xfrm>
              <a:off x="0" y="-47625"/>
              <a:ext cx="1265692" cy="226702"/>
            </a:xfrm>
            <a:prstGeom prst="rect">
              <a:avLst/>
            </a:prstGeom>
          </p:spPr>
          <p:txBody>
            <a:bodyPr anchor="ctr" rtlCol="false" tIns="50800" lIns="50800" bIns="50800" rIns="50800"/>
            <a:lstStyle/>
            <a:p>
              <a:pPr algn="ctr">
                <a:lnSpc>
                  <a:spcPts val="2520"/>
                </a:lnSpc>
              </a:pPr>
            </a:p>
          </p:txBody>
        </p:sp>
      </p:grpSp>
      <p:grpSp>
        <p:nvGrpSpPr>
          <p:cNvPr name="Group 20" id="20"/>
          <p:cNvGrpSpPr/>
          <p:nvPr/>
        </p:nvGrpSpPr>
        <p:grpSpPr>
          <a:xfrm rot="0">
            <a:off x="6860099" y="3773874"/>
            <a:ext cx="1993326" cy="1565046"/>
            <a:chOff x="0" y="0"/>
            <a:chExt cx="1917749" cy="1505707"/>
          </a:xfrm>
        </p:grpSpPr>
        <p:sp>
          <p:nvSpPr>
            <p:cNvPr name="Freeform 21" id="2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2" id="2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3" id="23"/>
          <p:cNvGrpSpPr/>
          <p:nvPr/>
        </p:nvGrpSpPr>
        <p:grpSpPr>
          <a:xfrm rot="0">
            <a:off x="6948530" y="3773874"/>
            <a:ext cx="1816464" cy="1005909"/>
            <a:chOff x="0" y="0"/>
            <a:chExt cx="1027996" cy="569276"/>
          </a:xfrm>
        </p:grpSpPr>
        <p:sp>
          <p:nvSpPr>
            <p:cNvPr name="Freeform 24" id="24"/>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2"/>
              <a:stretch>
                <a:fillRect l="0" t="-7672" r="0" b="-7672"/>
              </a:stretch>
            </a:blipFill>
          </p:spPr>
        </p:sp>
      </p:grpSp>
      <p:grpSp>
        <p:nvGrpSpPr>
          <p:cNvPr name="Group 25" id="25"/>
          <p:cNvGrpSpPr/>
          <p:nvPr/>
        </p:nvGrpSpPr>
        <p:grpSpPr>
          <a:xfrm rot="0">
            <a:off x="9513374" y="3773874"/>
            <a:ext cx="1993326" cy="1565046"/>
            <a:chOff x="0" y="0"/>
            <a:chExt cx="1917749" cy="1505707"/>
          </a:xfrm>
        </p:grpSpPr>
        <p:sp>
          <p:nvSpPr>
            <p:cNvPr name="Freeform 26" id="2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7" id="2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8" id="28"/>
          <p:cNvGrpSpPr/>
          <p:nvPr/>
        </p:nvGrpSpPr>
        <p:grpSpPr>
          <a:xfrm rot="0">
            <a:off x="9601805" y="3773874"/>
            <a:ext cx="1816464" cy="1005909"/>
            <a:chOff x="0" y="0"/>
            <a:chExt cx="1027996" cy="569276"/>
          </a:xfrm>
        </p:grpSpPr>
        <p:sp>
          <p:nvSpPr>
            <p:cNvPr name="Freeform 29" id="2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3"/>
              <a:stretch>
                <a:fillRect l="0" t="-4173" r="0" b="-4173"/>
              </a:stretch>
            </a:blipFill>
          </p:spPr>
        </p:sp>
      </p:grpSp>
      <p:grpSp>
        <p:nvGrpSpPr>
          <p:cNvPr name="Group 30" id="30"/>
          <p:cNvGrpSpPr/>
          <p:nvPr/>
        </p:nvGrpSpPr>
        <p:grpSpPr>
          <a:xfrm rot="0">
            <a:off x="6860099" y="5841130"/>
            <a:ext cx="1993326" cy="1565046"/>
            <a:chOff x="0" y="0"/>
            <a:chExt cx="1917749" cy="1505707"/>
          </a:xfrm>
        </p:grpSpPr>
        <p:sp>
          <p:nvSpPr>
            <p:cNvPr name="Freeform 31" id="3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2" id="3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3" id="33"/>
          <p:cNvGrpSpPr/>
          <p:nvPr/>
        </p:nvGrpSpPr>
        <p:grpSpPr>
          <a:xfrm rot="0">
            <a:off x="6948530" y="5841130"/>
            <a:ext cx="1816464" cy="1005909"/>
            <a:chOff x="0" y="0"/>
            <a:chExt cx="1027996" cy="569276"/>
          </a:xfrm>
        </p:grpSpPr>
        <p:sp>
          <p:nvSpPr>
            <p:cNvPr name="Freeform 34" id="34"/>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4"/>
              <a:stretch>
                <a:fillRect l="-5377" t="0" r="-5377" b="0"/>
              </a:stretch>
            </a:blipFill>
          </p:spPr>
        </p:sp>
      </p:grpSp>
      <p:grpSp>
        <p:nvGrpSpPr>
          <p:cNvPr name="Group 35" id="35"/>
          <p:cNvGrpSpPr/>
          <p:nvPr/>
        </p:nvGrpSpPr>
        <p:grpSpPr>
          <a:xfrm rot="0">
            <a:off x="9513374" y="5841130"/>
            <a:ext cx="1993326" cy="1565046"/>
            <a:chOff x="0" y="0"/>
            <a:chExt cx="1917749" cy="1505707"/>
          </a:xfrm>
        </p:grpSpPr>
        <p:sp>
          <p:nvSpPr>
            <p:cNvPr name="Freeform 36" id="3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7" id="3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8" id="38"/>
          <p:cNvGrpSpPr/>
          <p:nvPr/>
        </p:nvGrpSpPr>
        <p:grpSpPr>
          <a:xfrm rot="0">
            <a:off x="9601805" y="5841130"/>
            <a:ext cx="1816464" cy="1005909"/>
            <a:chOff x="0" y="0"/>
            <a:chExt cx="1027996" cy="569276"/>
          </a:xfrm>
        </p:grpSpPr>
        <p:sp>
          <p:nvSpPr>
            <p:cNvPr name="Freeform 39" id="3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5"/>
              <a:stretch>
                <a:fillRect l="-5377" t="0" r="-5377" b="0"/>
              </a:stretch>
            </a:blipFill>
          </p:spPr>
        </p:sp>
      </p:grpSp>
      <p:grpSp>
        <p:nvGrpSpPr>
          <p:cNvPr name="Group 40" id="40"/>
          <p:cNvGrpSpPr/>
          <p:nvPr/>
        </p:nvGrpSpPr>
        <p:grpSpPr>
          <a:xfrm rot="0">
            <a:off x="6860099" y="8034825"/>
            <a:ext cx="1993326" cy="1565046"/>
            <a:chOff x="0" y="0"/>
            <a:chExt cx="1917749" cy="1505707"/>
          </a:xfrm>
        </p:grpSpPr>
        <p:sp>
          <p:nvSpPr>
            <p:cNvPr name="Freeform 41" id="4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42" id="4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43" id="43"/>
          <p:cNvGrpSpPr/>
          <p:nvPr/>
        </p:nvGrpSpPr>
        <p:grpSpPr>
          <a:xfrm rot="0">
            <a:off x="6948530" y="8015775"/>
            <a:ext cx="1816464" cy="1024959"/>
            <a:chOff x="0" y="0"/>
            <a:chExt cx="1027996" cy="580057"/>
          </a:xfrm>
        </p:grpSpPr>
        <p:sp>
          <p:nvSpPr>
            <p:cNvPr name="Freeform 44" id="44"/>
            <p:cNvSpPr/>
            <p:nvPr/>
          </p:nvSpPr>
          <p:spPr>
            <a:xfrm flipH="false" flipV="false" rot="0">
              <a:off x="0" y="0"/>
              <a:ext cx="1027996" cy="580057"/>
            </a:xfrm>
            <a:custGeom>
              <a:avLst/>
              <a:gdLst/>
              <a:ahLst/>
              <a:cxnLst/>
              <a:rect r="r" b="b" t="t" l="l"/>
              <a:pathLst>
                <a:path h="580057" w="1027996">
                  <a:moveTo>
                    <a:pt x="0" y="0"/>
                  </a:moveTo>
                  <a:lnTo>
                    <a:pt x="1027996" y="0"/>
                  </a:lnTo>
                  <a:lnTo>
                    <a:pt x="1027996" y="580057"/>
                  </a:lnTo>
                  <a:lnTo>
                    <a:pt x="0" y="580057"/>
                  </a:lnTo>
                  <a:close/>
                </a:path>
              </a:pathLst>
            </a:custGeom>
            <a:blipFill>
              <a:blip r:embed="rId6"/>
              <a:stretch>
                <a:fillRect l="0" t="-9812" r="0" b="-9812"/>
              </a:stretch>
            </a:blipFill>
          </p:spPr>
        </p:sp>
      </p:grpSp>
      <p:grpSp>
        <p:nvGrpSpPr>
          <p:cNvPr name="Group 45" id="45"/>
          <p:cNvGrpSpPr/>
          <p:nvPr/>
        </p:nvGrpSpPr>
        <p:grpSpPr>
          <a:xfrm rot="0">
            <a:off x="9513374" y="8083884"/>
            <a:ext cx="1993326" cy="1565046"/>
            <a:chOff x="0" y="0"/>
            <a:chExt cx="1917749" cy="1505707"/>
          </a:xfrm>
        </p:grpSpPr>
        <p:sp>
          <p:nvSpPr>
            <p:cNvPr name="Freeform 46" id="4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47" id="4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48" id="48"/>
          <p:cNvGrpSpPr/>
          <p:nvPr/>
        </p:nvGrpSpPr>
        <p:grpSpPr>
          <a:xfrm rot="0">
            <a:off x="9601805" y="8034825"/>
            <a:ext cx="1816464" cy="1005909"/>
            <a:chOff x="0" y="0"/>
            <a:chExt cx="1027996" cy="569276"/>
          </a:xfrm>
        </p:grpSpPr>
        <p:sp>
          <p:nvSpPr>
            <p:cNvPr name="Freeform 49" id="4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7"/>
              <a:stretch>
                <a:fillRect l="0" t="-10155" r="0" b="-10155"/>
              </a:stretch>
            </a:blipFill>
          </p:spPr>
        </p:sp>
      </p:grpSp>
      <p:sp>
        <p:nvSpPr>
          <p:cNvPr name="TextBox 50" id="50"/>
          <p:cNvSpPr txBox="true"/>
          <p:nvPr/>
        </p:nvSpPr>
        <p:spPr>
          <a:xfrm rot="0">
            <a:off x="6860099" y="2723867"/>
            <a:ext cx="4646601" cy="424817"/>
          </a:xfrm>
          <a:prstGeom prst="rect">
            <a:avLst/>
          </a:prstGeom>
        </p:spPr>
        <p:txBody>
          <a:bodyPr anchor="t" rtlCol="false" tIns="0" lIns="0" bIns="0" rIns="0">
            <a:spAutoFit/>
          </a:bodyPr>
          <a:lstStyle/>
          <a:p>
            <a:pPr algn="ctr">
              <a:lnSpc>
                <a:spcPts val="3180"/>
              </a:lnSpc>
            </a:pPr>
            <a:r>
              <a:rPr lang="en-US" sz="3000">
                <a:solidFill>
                  <a:srgbClr val="FFFFFF"/>
                </a:solidFill>
                <a:latin typeface="Georgia Pro Condensed"/>
                <a:ea typeface="Georgia Pro Condensed"/>
                <a:cs typeface="Georgia Pro Condensed"/>
                <a:sym typeface="Georgia Pro Condensed"/>
              </a:rPr>
              <a:t>Countries We Specialize In</a:t>
            </a:r>
          </a:p>
        </p:txBody>
      </p:sp>
      <p:sp>
        <p:nvSpPr>
          <p:cNvPr name="TextBox 51" id="51"/>
          <p:cNvSpPr txBox="true"/>
          <p:nvPr/>
        </p:nvSpPr>
        <p:spPr>
          <a:xfrm rot="0">
            <a:off x="12705811" y="2170193"/>
            <a:ext cx="4586601" cy="5336667"/>
          </a:xfrm>
          <a:prstGeom prst="rect">
            <a:avLst/>
          </a:prstGeom>
        </p:spPr>
        <p:txBody>
          <a:bodyPr anchor="t" rtlCol="false" tIns="0" lIns="0" bIns="0" rIns="0">
            <a:spAutoFit/>
          </a:bodyPr>
          <a:lstStyle/>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Eligibility Assessment:</a:t>
            </a:r>
            <a:r>
              <a:rPr lang="en-US" sz="1770">
                <a:solidFill>
                  <a:srgbClr val="000000"/>
                </a:solidFill>
                <a:latin typeface="Georgia Pro Condensed"/>
                <a:ea typeface="Georgia Pro Condensed"/>
                <a:cs typeface="Georgia Pro Condensed"/>
                <a:sym typeface="Georgia Pro Condensed"/>
              </a:rPr>
              <a:t> We review your education, finances, and career goals to find the right visa options.</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Document Support:</a:t>
            </a:r>
            <a:r>
              <a:rPr lang="en-US" sz="1770">
                <a:solidFill>
                  <a:srgbClr val="000000"/>
                </a:solidFill>
                <a:latin typeface="Georgia Pro Condensed"/>
                <a:ea typeface="Georgia Pro Condensed"/>
                <a:cs typeface="Georgia Pro Condensed"/>
                <a:sym typeface="Georgia Pro Condensed"/>
              </a:rPr>
              <a:t> </a:t>
            </a:r>
            <a:r>
              <a:rPr lang="en-US" sz="1770">
                <a:solidFill>
                  <a:srgbClr val="000000"/>
                </a:solidFill>
                <a:latin typeface="Georgia Pro Condensed"/>
                <a:ea typeface="Georgia Pro Condensed"/>
                <a:cs typeface="Georgia Pro Condensed"/>
                <a:sym typeface="Georgia Pro Condensed"/>
              </a:rPr>
              <a:t>Our team helps you gather and organize everything needed for your application.</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Application Prep:</a:t>
            </a:r>
            <a:r>
              <a:rPr lang="en-US" sz="1770">
                <a:solidFill>
                  <a:srgbClr val="000000"/>
                </a:solidFill>
                <a:latin typeface="Georgia Pro Condensed"/>
                <a:ea typeface="Georgia Pro Condensed"/>
                <a:cs typeface="Georgia Pro Condensed"/>
                <a:sym typeface="Georgia Pro Condensed"/>
              </a:rPr>
              <a:t> </a:t>
            </a:r>
            <a:r>
              <a:rPr lang="en-US" sz="1770">
                <a:solidFill>
                  <a:srgbClr val="000000"/>
                </a:solidFill>
                <a:latin typeface="Georgia Pro Condensed"/>
                <a:ea typeface="Georgia Pro Condensed"/>
                <a:cs typeface="Georgia Pro Condensed"/>
                <a:sym typeface="Georgia Pro Condensed"/>
              </a:rPr>
              <a:t>We build a strong, detailed application to improve your chances of approval.</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Interview Coaching:</a:t>
            </a:r>
            <a:r>
              <a:rPr lang="en-US" sz="1770">
                <a:solidFill>
                  <a:srgbClr val="000000"/>
                </a:solidFill>
                <a:latin typeface="Georgia Pro Condensed"/>
                <a:ea typeface="Georgia Pro Condensed"/>
                <a:cs typeface="Georgia Pro Condensed"/>
                <a:sym typeface="Georgia Pro Condensed"/>
              </a:rPr>
              <a:t> Get expert tips and mock interviews from former visa officers.</a:t>
            </a:r>
          </a:p>
          <a:p>
            <a:pPr algn="just">
              <a:lnSpc>
                <a:spcPts val="2478"/>
              </a:lnSpc>
            </a:pPr>
          </a:p>
          <a:p>
            <a:pPr algn="just">
              <a:lnSpc>
                <a:spcPts val="2478"/>
              </a:lnSpc>
              <a:spcBef>
                <a:spcPct val="0"/>
              </a:spcBef>
            </a:pPr>
            <a:r>
              <a:rPr lang="en-US" b="true" sz="1770">
                <a:solidFill>
                  <a:srgbClr val="000000"/>
                </a:solidFill>
                <a:latin typeface="Georgia Pro Condensed Bold"/>
                <a:ea typeface="Georgia Pro Condensed Bold"/>
                <a:cs typeface="Georgia Pro Condensed Bold"/>
                <a:sym typeface="Georgia Pro Condensed Bold"/>
              </a:rPr>
              <a:t>Post-Visa Guidance:</a:t>
            </a:r>
            <a:r>
              <a:rPr lang="en-US" sz="1770">
                <a:solidFill>
                  <a:srgbClr val="000000"/>
                </a:solidFill>
                <a:latin typeface="Georgia Pro Condensed"/>
                <a:ea typeface="Georgia Pro Condensed"/>
                <a:cs typeface="Georgia Pro Condensed"/>
                <a:sym typeface="Georgia Pro Condensed"/>
              </a:rPr>
              <a:t> </a:t>
            </a:r>
            <a:r>
              <a:rPr lang="en-US" sz="1770">
                <a:solidFill>
                  <a:srgbClr val="000000"/>
                </a:solidFill>
                <a:latin typeface="Georgia Pro Condensed"/>
                <a:ea typeface="Georgia Pro Condensed"/>
                <a:cs typeface="Georgia Pro Condensed"/>
                <a:sym typeface="Georgia Pro Condensed"/>
              </a:rPr>
              <a:t>From travel plans to settling in, we’re here to support your journey abroad.</a:t>
            </a:r>
          </a:p>
        </p:txBody>
      </p:sp>
      <p:sp>
        <p:nvSpPr>
          <p:cNvPr name="TextBox 52" id="52"/>
          <p:cNvSpPr txBox="true"/>
          <p:nvPr/>
        </p:nvSpPr>
        <p:spPr>
          <a:xfrm rot="0">
            <a:off x="12872238" y="8327903"/>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 Study Visa Services</a:t>
            </a:r>
          </a:p>
        </p:txBody>
      </p:sp>
      <p:sp>
        <p:nvSpPr>
          <p:cNvPr name="TextBox 53" id="53"/>
          <p:cNvSpPr txBox="true"/>
          <p:nvPr/>
        </p:nvSpPr>
        <p:spPr>
          <a:xfrm rot="0">
            <a:off x="1315827" y="8232974"/>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What We Provide</a:t>
            </a:r>
          </a:p>
        </p:txBody>
      </p:sp>
      <p:sp>
        <p:nvSpPr>
          <p:cNvPr name="TextBox 54" id="54"/>
          <p:cNvSpPr txBox="true"/>
          <p:nvPr/>
        </p:nvSpPr>
        <p:spPr>
          <a:xfrm rot="0">
            <a:off x="1115802" y="2170193"/>
            <a:ext cx="4586601" cy="5022342"/>
          </a:xfrm>
          <a:prstGeom prst="rect">
            <a:avLst/>
          </a:prstGeom>
        </p:spPr>
        <p:txBody>
          <a:bodyPr anchor="t" rtlCol="false" tIns="0" lIns="0" bIns="0" rIns="0">
            <a:spAutoFit/>
          </a:bodyPr>
          <a:lstStyle/>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Global Expertise: </a:t>
            </a:r>
          </a:p>
          <a:p>
            <a:pPr algn="just">
              <a:lnSpc>
                <a:spcPts val="2478"/>
              </a:lnSpc>
            </a:pPr>
            <a:r>
              <a:rPr lang="en-US" sz="1770">
                <a:solidFill>
                  <a:srgbClr val="000000"/>
                </a:solidFill>
                <a:latin typeface="Georgia Pro Condensed"/>
                <a:ea typeface="Georgia Pro Condensed"/>
                <a:cs typeface="Georgia Pro Condensed"/>
                <a:sym typeface="Georgia Pro Condensed"/>
              </a:rPr>
              <a:t>Our team has extensive experience and in-depth knowledge of study visa requirements and procedures for multiple countries, ensuring you receive the best possible guidance.</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Personalised</a:t>
            </a:r>
            <a:r>
              <a:rPr lang="en-US" sz="1770">
                <a:solidFill>
                  <a:srgbClr val="000000"/>
                </a:solidFill>
                <a:latin typeface="Georgia Pro Condensed"/>
                <a:ea typeface="Georgia Pro Condensed"/>
                <a:cs typeface="Georgia Pro Condensed"/>
                <a:sym typeface="Georgia Pro Condensed"/>
              </a:rPr>
              <a:t> </a:t>
            </a:r>
            <a:r>
              <a:rPr lang="en-US" sz="1770" b="true">
                <a:solidFill>
                  <a:srgbClr val="000000"/>
                </a:solidFill>
                <a:latin typeface="Georgia Pro Condensed Bold"/>
                <a:ea typeface="Georgia Pro Condensed Bold"/>
                <a:cs typeface="Georgia Pro Condensed Bold"/>
                <a:sym typeface="Georgia Pro Condensed Bold"/>
              </a:rPr>
              <a:t>Approach:</a:t>
            </a:r>
            <a:r>
              <a:rPr lang="en-US" sz="1770">
                <a:solidFill>
                  <a:srgbClr val="000000"/>
                </a:solidFill>
                <a:latin typeface="Georgia Pro Condensed"/>
                <a:ea typeface="Georgia Pro Condensed"/>
                <a:cs typeface="Georgia Pro Condensed"/>
                <a:sym typeface="Georgia Pro Condensed"/>
              </a:rPr>
              <a:t> </a:t>
            </a:r>
          </a:p>
          <a:p>
            <a:pPr algn="just">
              <a:lnSpc>
                <a:spcPts val="2478"/>
              </a:lnSpc>
            </a:pPr>
            <a:r>
              <a:rPr lang="en-US" sz="1770">
                <a:solidFill>
                  <a:srgbClr val="000000"/>
                </a:solidFill>
                <a:latin typeface="Georgia Pro Condensed"/>
                <a:ea typeface="Georgia Pro Condensed"/>
                <a:cs typeface="Georgia Pro Condensed"/>
                <a:sym typeface="Georgia Pro Condensed"/>
              </a:rPr>
              <a:t>We </a:t>
            </a:r>
            <a:r>
              <a:rPr lang="en-US" sz="1770">
                <a:solidFill>
                  <a:srgbClr val="000000"/>
                </a:solidFill>
                <a:latin typeface="Georgia Pro Condensed"/>
                <a:ea typeface="Georgia Pro Condensed"/>
                <a:cs typeface="Georgia Pro Condensed"/>
                <a:sym typeface="Georgia Pro Condensed"/>
              </a:rPr>
              <a:t>understand the uniqueness of every student’s journey. Our customized guidance and support are crafted to meet your particular circumstances and aspirations.</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Comprehensive Services:</a:t>
            </a:r>
          </a:p>
          <a:p>
            <a:pPr algn="just">
              <a:lnSpc>
                <a:spcPts val="2478"/>
              </a:lnSpc>
              <a:spcBef>
                <a:spcPct val="0"/>
              </a:spcBef>
            </a:pPr>
            <a:r>
              <a:rPr lang="en-US" sz="1770">
                <a:solidFill>
                  <a:srgbClr val="000000"/>
                </a:solidFill>
                <a:latin typeface="Georgia Pro Condensed"/>
                <a:ea typeface="Georgia Pro Condensed"/>
                <a:cs typeface="Georgia Pro Condensed"/>
                <a:sym typeface="Georgia Pro Condensed"/>
              </a:rPr>
              <a:t>From initial consultation to post-visa support, we are a one-stop shop for all your immigration-related concerns</a:t>
            </a:r>
            <a:r>
              <a:rPr lang="en-US" b="true" sz="1770">
                <a:solidFill>
                  <a:srgbClr val="000000"/>
                </a:solidFill>
                <a:latin typeface="Georgia Pro Condensed Bold"/>
                <a:ea typeface="Georgia Pro Condensed Bold"/>
                <a:cs typeface="Georgia Pro Condensed Bold"/>
                <a:sym typeface="Georgia Pro Condensed Bold"/>
              </a:rPr>
              <a:t>.</a:t>
            </a:r>
          </a:p>
        </p:txBody>
      </p:sp>
      <p:sp>
        <p:nvSpPr>
          <p:cNvPr name="TextBox 55" id="55"/>
          <p:cNvSpPr txBox="true"/>
          <p:nvPr/>
        </p:nvSpPr>
        <p:spPr>
          <a:xfrm rot="0">
            <a:off x="7158810" y="4853130"/>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UNITED STATES</a:t>
            </a:r>
          </a:p>
        </p:txBody>
      </p:sp>
      <p:sp>
        <p:nvSpPr>
          <p:cNvPr name="TextBox 56" id="56"/>
          <p:cNvSpPr txBox="true"/>
          <p:nvPr/>
        </p:nvSpPr>
        <p:spPr>
          <a:xfrm rot="0">
            <a:off x="7088313" y="5031310"/>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F-1 Visa for academic students and M-1 Visa for vocational students</a:t>
            </a:r>
          </a:p>
        </p:txBody>
      </p:sp>
      <p:sp>
        <p:nvSpPr>
          <p:cNvPr name="TextBox 57" id="57"/>
          <p:cNvSpPr txBox="true"/>
          <p:nvPr/>
        </p:nvSpPr>
        <p:spPr>
          <a:xfrm rot="0">
            <a:off x="9881011" y="4853130"/>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CANADA</a:t>
            </a:r>
          </a:p>
        </p:txBody>
      </p:sp>
      <p:sp>
        <p:nvSpPr>
          <p:cNvPr name="TextBox 58" id="58"/>
          <p:cNvSpPr txBox="true"/>
          <p:nvPr/>
        </p:nvSpPr>
        <p:spPr>
          <a:xfrm rot="0">
            <a:off x="9810514" y="5031310"/>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Study Permits and Student Direct Stream (SDS) for faster processing.</a:t>
            </a:r>
          </a:p>
        </p:txBody>
      </p:sp>
      <p:sp>
        <p:nvSpPr>
          <p:cNvPr name="TextBox 59" id="59"/>
          <p:cNvSpPr txBox="true"/>
          <p:nvPr/>
        </p:nvSpPr>
        <p:spPr>
          <a:xfrm rot="0">
            <a:off x="7158810" y="6923238"/>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UNITED KINGDOM</a:t>
            </a:r>
          </a:p>
        </p:txBody>
      </p:sp>
      <p:sp>
        <p:nvSpPr>
          <p:cNvPr name="TextBox 60" id="60"/>
          <p:cNvSpPr txBox="true"/>
          <p:nvPr/>
        </p:nvSpPr>
        <p:spPr>
          <a:xfrm rot="0">
            <a:off x="7088313" y="7101418"/>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Tier 4 (General) Student Visa and Short-term Study Visa.</a:t>
            </a:r>
          </a:p>
        </p:txBody>
      </p:sp>
      <p:sp>
        <p:nvSpPr>
          <p:cNvPr name="TextBox 61" id="61"/>
          <p:cNvSpPr txBox="true"/>
          <p:nvPr/>
        </p:nvSpPr>
        <p:spPr>
          <a:xfrm rot="0">
            <a:off x="9852515" y="6923238"/>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AUSTRALIA</a:t>
            </a:r>
          </a:p>
        </p:txBody>
      </p:sp>
      <p:sp>
        <p:nvSpPr>
          <p:cNvPr name="TextBox 62" id="62"/>
          <p:cNvSpPr txBox="true"/>
          <p:nvPr/>
        </p:nvSpPr>
        <p:spPr>
          <a:xfrm rot="0">
            <a:off x="9782018" y="7101418"/>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student Visa (subclass 500) for full-time education.</a:t>
            </a:r>
          </a:p>
        </p:txBody>
      </p:sp>
      <p:sp>
        <p:nvSpPr>
          <p:cNvPr name="TextBox 63" id="63"/>
          <p:cNvSpPr txBox="true"/>
          <p:nvPr/>
        </p:nvSpPr>
        <p:spPr>
          <a:xfrm rot="0">
            <a:off x="7152663" y="9116934"/>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EUROPEAN UNION</a:t>
            </a:r>
          </a:p>
        </p:txBody>
      </p:sp>
      <p:sp>
        <p:nvSpPr>
          <p:cNvPr name="TextBox 64" id="64"/>
          <p:cNvSpPr txBox="true"/>
          <p:nvPr/>
        </p:nvSpPr>
        <p:spPr>
          <a:xfrm rot="0">
            <a:off x="7082166" y="9295114"/>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This includes national student visas and residence permits for different EU countries.</a:t>
            </a:r>
          </a:p>
        </p:txBody>
      </p:sp>
      <p:sp>
        <p:nvSpPr>
          <p:cNvPr name="TextBox 65" id="65"/>
          <p:cNvSpPr txBox="true"/>
          <p:nvPr/>
        </p:nvSpPr>
        <p:spPr>
          <a:xfrm rot="0">
            <a:off x="9852515" y="9116934"/>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NEW ZEALAND</a:t>
            </a:r>
          </a:p>
        </p:txBody>
      </p:sp>
      <p:sp>
        <p:nvSpPr>
          <p:cNvPr name="TextBox 66" id="66"/>
          <p:cNvSpPr txBox="true"/>
          <p:nvPr/>
        </p:nvSpPr>
        <p:spPr>
          <a:xfrm rot="0">
            <a:off x="9782018" y="9295114"/>
            <a:ext cx="1549192" cy="202169"/>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student visas for full-time study at accredited educational institutions.</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73037" y="-112738"/>
            <a:ext cx="11147299" cy="10512476"/>
            <a:chOff x="0" y="0"/>
            <a:chExt cx="2935914" cy="2768718"/>
          </a:xfrm>
        </p:grpSpPr>
        <p:sp>
          <p:nvSpPr>
            <p:cNvPr name="Freeform 3" id="3"/>
            <p:cNvSpPr/>
            <p:nvPr/>
          </p:nvSpPr>
          <p:spPr>
            <a:xfrm flipH="false" flipV="false" rot="0">
              <a:off x="0" y="0"/>
              <a:ext cx="2935914" cy="2768718"/>
            </a:xfrm>
            <a:custGeom>
              <a:avLst/>
              <a:gdLst/>
              <a:ahLst/>
              <a:cxnLst/>
              <a:rect r="r" b="b" t="t" l="l"/>
              <a:pathLst>
                <a:path h="2768718" w="2935914">
                  <a:moveTo>
                    <a:pt x="0" y="0"/>
                  </a:moveTo>
                  <a:lnTo>
                    <a:pt x="2935914" y="0"/>
                  </a:lnTo>
                  <a:lnTo>
                    <a:pt x="2935914" y="2768718"/>
                  </a:lnTo>
                  <a:lnTo>
                    <a:pt x="0" y="2768718"/>
                  </a:lnTo>
                  <a:close/>
                </a:path>
              </a:pathLst>
            </a:custGeom>
            <a:solidFill>
              <a:srgbClr val="363636"/>
            </a:solidFill>
          </p:spPr>
        </p:sp>
        <p:sp>
          <p:nvSpPr>
            <p:cNvPr name="TextBox 4" id="4"/>
            <p:cNvSpPr txBox="true"/>
            <p:nvPr/>
          </p:nvSpPr>
          <p:spPr>
            <a:xfrm>
              <a:off x="0" y="-47625"/>
              <a:ext cx="2935914" cy="2816343"/>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3980269" y="9188995"/>
            <a:ext cx="3658563" cy="578718"/>
          </a:xfrm>
          <a:custGeom>
            <a:avLst/>
            <a:gdLst/>
            <a:ahLst/>
            <a:cxnLst/>
            <a:rect r="r" b="b" t="t" l="l"/>
            <a:pathLst>
              <a:path h="578718" w="3658563">
                <a:moveTo>
                  <a:pt x="0" y="0"/>
                </a:moveTo>
                <a:lnTo>
                  <a:pt x="3658563" y="0"/>
                </a:lnTo>
                <a:lnTo>
                  <a:pt x="3658563" y="578718"/>
                </a:lnTo>
                <a:lnTo>
                  <a:pt x="0" y="5787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04435" y="3661995"/>
            <a:ext cx="6768602" cy="6105717"/>
            <a:chOff x="0" y="0"/>
            <a:chExt cx="1782677" cy="1608090"/>
          </a:xfrm>
        </p:grpSpPr>
        <p:sp>
          <p:nvSpPr>
            <p:cNvPr name="Freeform 7" id="7"/>
            <p:cNvSpPr/>
            <p:nvPr/>
          </p:nvSpPr>
          <p:spPr>
            <a:xfrm flipH="false" flipV="false" rot="0">
              <a:off x="0" y="0"/>
              <a:ext cx="1782677" cy="1608090"/>
            </a:xfrm>
            <a:custGeom>
              <a:avLst/>
              <a:gdLst/>
              <a:ahLst/>
              <a:cxnLst/>
              <a:rect r="r" b="b" t="t" l="l"/>
              <a:pathLst>
                <a:path h="1608090" w="1782677">
                  <a:moveTo>
                    <a:pt x="0" y="0"/>
                  </a:moveTo>
                  <a:lnTo>
                    <a:pt x="1782677" y="0"/>
                  </a:lnTo>
                  <a:lnTo>
                    <a:pt x="1782677" y="1608090"/>
                  </a:lnTo>
                  <a:lnTo>
                    <a:pt x="0" y="1608090"/>
                  </a:lnTo>
                  <a:close/>
                </a:path>
              </a:pathLst>
            </a:custGeom>
            <a:solidFill>
              <a:srgbClr val="E0E0E0"/>
            </a:solidFill>
          </p:spPr>
        </p:sp>
        <p:sp>
          <p:nvSpPr>
            <p:cNvPr name="TextBox 8" id="8"/>
            <p:cNvSpPr txBox="true"/>
            <p:nvPr/>
          </p:nvSpPr>
          <p:spPr>
            <a:xfrm>
              <a:off x="0" y="-47625"/>
              <a:ext cx="1782677" cy="1655715"/>
            </a:xfrm>
            <a:prstGeom prst="rect">
              <a:avLst/>
            </a:prstGeom>
          </p:spPr>
          <p:txBody>
            <a:bodyPr anchor="ctr" rtlCol="false" tIns="50800" lIns="50800" bIns="50800" rIns="50800"/>
            <a:lstStyle/>
            <a:p>
              <a:pPr algn="ctr">
                <a:lnSpc>
                  <a:spcPts val="2520"/>
                </a:lnSpc>
              </a:pPr>
            </a:p>
          </p:txBody>
        </p:sp>
      </p:grpSp>
      <p:grpSp>
        <p:nvGrpSpPr>
          <p:cNvPr name="Group 9" id="9"/>
          <p:cNvGrpSpPr/>
          <p:nvPr/>
        </p:nvGrpSpPr>
        <p:grpSpPr>
          <a:xfrm rot="0">
            <a:off x="1085498" y="1620288"/>
            <a:ext cx="7706077" cy="7740987"/>
            <a:chOff x="0" y="0"/>
            <a:chExt cx="1193873" cy="1199281"/>
          </a:xfrm>
        </p:grpSpPr>
        <p:sp>
          <p:nvSpPr>
            <p:cNvPr name="Freeform 10" id="10"/>
            <p:cNvSpPr/>
            <p:nvPr/>
          </p:nvSpPr>
          <p:spPr>
            <a:xfrm flipH="false" flipV="false" rot="0">
              <a:off x="0" y="0"/>
              <a:ext cx="1193873" cy="1199281"/>
            </a:xfrm>
            <a:custGeom>
              <a:avLst/>
              <a:gdLst/>
              <a:ahLst/>
              <a:cxnLst/>
              <a:rect r="r" b="b" t="t" l="l"/>
              <a:pathLst>
                <a:path h="1199281" w="1193873">
                  <a:moveTo>
                    <a:pt x="0" y="0"/>
                  </a:moveTo>
                  <a:lnTo>
                    <a:pt x="1193873" y="0"/>
                  </a:lnTo>
                  <a:lnTo>
                    <a:pt x="1193873" y="1199281"/>
                  </a:lnTo>
                  <a:lnTo>
                    <a:pt x="0" y="1199281"/>
                  </a:lnTo>
                  <a:close/>
                </a:path>
              </a:pathLst>
            </a:custGeom>
            <a:blipFill>
              <a:blip r:embed="rId4"/>
              <a:stretch>
                <a:fillRect l="-25386" t="0" r="-25386" b="0"/>
              </a:stretch>
            </a:blipFill>
          </p:spPr>
        </p:sp>
      </p:grpSp>
      <p:sp>
        <p:nvSpPr>
          <p:cNvPr name="TextBox 11" id="11"/>
          <p:cNvSpPr txBox="true"/>
          <p:nvPr/>
        </p:nvSpPr>
        <p:spPr>
          <a:xfrm rot="0">
            <a:off x="13980269" y="9285075"/>
            <a:ext cx="3274175" cy="316230"/>
          </a:xfrm>
          <a:prstGeom prst="rect">
            <a:avLst/>
          </a:prstGeom>
        </p:spPr>
        <p:txBody>
          <a:bodyPr anchor="t" rtlCol="false" tIns="0" lIns="0" bIns="0" rIns="0">
            <a:spAutoFit/>
          </a:bodyPr>
          <a:lstStyle/>
          <a:p>
            <a:pPr algn="ctr">
              <a:lnSpc>
                <a:spcPts val="2520"/>
              </a:lnSpc>
              <a:spcBef>
                <a:spcPct val="0"/>
              </a:spcBef>
            </a:pPr>
            <a:r>
              <a:rPr lang="en-US" sz="1800" u="sng">
                <a:solidFill>
                  <a:srgbClr val="FFFFFF"/>
                </a:solidFill>
                <a:latin typeface="Georgia Pro Condensed"/>
                <a:ea typeface="Georgia Pro Condensed"/>
                <a:cs typeface="Georgia Pro Condensed"/>
                <a:sym typeface="Georgia Pro Condensed"/>
                <a:hlinkClick r:id="rId5" tooltip="https://justandtrueimmigration.com/work-visa/"/>
              </a:rPr>
              <a:t>www.justandtrueimmigration.com</a:t>
            </a:r>
          </a:p>
        </p:txBody>
      </p:sp>
      <p:sp>
        <p:nvSpPr>
          <p:cNvPr name="AutoShape 12" id="12"/>
          <p:cNvSpPr/>
          <p:nvPr/>
        </p:nvSpPr>
        <p:spPr>
          <a:xfrm>
            <a:off x="9896340" y="4181665"/>
            <a:ext cx="1899328" cy="0"/>
          </a:xfrm>
          <a:prstGeom prst="line">
            <a:avLst/>
          </a:prstGeom>
          <a:ln cap="flat" w="180975">
            <a:solidFill>
              <a:srgbClr val="FFFFFF"/>
            </a:solidFill>
            <a:prstDash val="solid"/>
            <a:headEnd type="none" len="sm" w="sm"/>
            <a:tailEnd type="none" len="sm" w="sm"/>
          </a:ln>
        </p:spPr>
      </p:sp>
      <p:sp>
        <p:nvSpPr>
          <p:cNvPr name="TextBox 13" id="13"/>
          <p:cNvSpPr txBox="true"/>
          <p:nvPr/>
        </p:nvSpPr>
        <p:spPr>
          <a:xfrm rot="0">
            <a:off x="9861204" y="2737255"/>
            <a:ext cx="5835114" cy="1232355"/>
          </a:xfrm>
          <a:prstGeom prst="rect">
            <a:avLst/>
          </a:prstGeom>
        </p:spPr>
        <p:txBody>
          <a:bodyPr anchor="t" rtlCol="false" tIns="0" lIns="0" bIns="0" rIns="0">
            <a:spAutoFit/>
          </a:bodyPr>
          <a:lstStyle/>
          <a:p>
            <a:pPr algn="l">
              <a:lnSpc>
                <a:spcPts val="9302"/>
              </a:lnSpc>
            </a:pPr>
            <a:r>
              <a:rPr lang="en-US" sz="8775" b="true">
                <a:solidFill>
                  <a:srgbClr val="E0E0E0"/>
                </a:solidFill>
                <a:latin typeface="Georgia Pro Condensed Bold"/>
                <a:ea typeface="Georgia Pro Condensed Bold"/>
                <a:cs typeface="Georgia Pro Condensed Bold"/>
                <a:sym typeface="Georgia Pro Condensed Bold"/>
              </a:rPr>
              <a:t>Work Visa </a:t>
            </a:r>
          </a:p>
        </p:txBody>
      </p:sp>
      <p:sp>
        <p:nvSpPr>
          <p:cNvPr name="TextBox 14" id="14"/>
          <p:cNvSpPr txBox="true"/>
          <p:nvPr/>
        </p:nvSpPr>
        <p:spPr>
          <a:xfrm rot="0">
            <a:off x="9861204" y="4849597"/>
            <a:ext cx="7052265" cy="2966085"/>
          </a:xfrm>
          <a:prstGeom prst="rect">
            <a:avLst/>
          </a:prstGeom>
        </p:spPr>
        <p:txBody>
          <a:bodyPr anchor="t" rtlCol="false" tIns="0" lIns="0" bIns="0" rIns="0">
            <a:spAutoFit/>
          </a:bodyPr>
          <a:lstStyle/>
          <a:p>
            <a:pPr algn="just">
              <a:lnSpc>
                <a:spcPts val="2940"/>
              </a:lnSpc>
              <a:spcBef>
                <a:spcPct val="0"/>
              </a:spcBef>
            </a:pPr>
            <a:r>
              <a:rPr lang="en-US" sz="2100">
                <a:solidFill>
                  <a:srgbClr val="FFFFFF"/>
                </a:solidFill>
                <a:latin typeface="Georgia Pro Condensed"/>
                <a:ea typeface="Georgia Pro Condensed"/>
                <a:cs typeface="Georgia Pro Condensed"/>
                <a:sym typeface="Georgia Pro Condensed"/>
              </a:rPr>
              <a:t>Securing a work visa is an essential step in achieving your professional goals and exploring career opportunities abroad. At Just and True Immigration Law and Services, we specialize in work visa applications for various countries, offering expert guidance and comprehensive support to ensure a smooth and successful process. Our team of experienced immigration lawyers and former Visa Embassy Officers is dedicated to helping you navigate the complexities of international work visas.</a:t>
            </a:r>
          </a:p>
        </p:txBody>
      </p:sp>
      <p:sp>
        <p:nvSpPr>
          <p:cNvPr name="TextBox 15" id="15"/>
          <p:cNvSpPr txBox="true"/>
          <p:nvPr/>
        </p:nvSpPr>
        <p:spPr>
          <a:xfrm rot="0">
            <a:off x="1556260" y="413004"/>
            <a:ext cx="5484103" cy="1038988"/>
          </a:xfrm>
          <a:prstGeom prst="rect">
            <a:avLst/>
          </a:prstGeom>
        </p:spPr>
        <p:txBody>
          <a:bodyPr anchor="t" rtlCol="false" tIns="0" lIns="0" bIns="0" rIns="0">
            <a:spAutoFit/>
          </a:bodyPr>
          <a:lstStyle/>
          <a:p>
            <a:pPr algn="r" marL="0" indent="0" lvl="0">
              <a:lnSpc>
                <a:spcPts val="4157"/>
              </a:lnSpc>
              <a:spcBef>
                <a:spcPct val="0"/>
              </a:spcBef>
            </a:pPr>
            <a:r>
              <a:rPr lang="en-US" sz="2969" strike="noStrike" u="none">
                <a:solidFill>
                  <a:srgbClr val="B5843C"/>
                </a:solidFill>
                <a:latin typeface="Georgia Pro Condensed"/>
                <a:ea typeface="Georgia Pro Condensed"/>
                <a:cs typeface="Georgia Pro Condensed"/>
                <a:sym typeface="Georgia Pro Condensed"/>
              </a:rPr>
              <a:t>Your Gateway to Global Career Opportunities</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7419" y="709420"/>
            <a:ext cx="5667704" cy="7863739"/>
            <a:chOff x="0" y="0"/>
            <a:chExt cx="1492729" cy="2071108"/>
          </a:xfrm>
        </p:grpSpPr>
        <p:sp>
          <p:nvSpPr>
            <p:cNvPr name="Freeform 3" id="3"/>
            <p:cNvSpPr/>
            <p:nvPr/>
          </p:nvSpPr>
          <p:spPr>
            <a:xfrm flipH="false" flipV="false" rot="0">
              <a:off x="0" y="0"/>
              <a:ext cx="1492729" cy="2071108"/>
            </a:xfrm>
            <a:custGeom>
              <a:avLst/>
              <a:gdLst/>
              <a:ahLst/>
              <a:cxnLst/>
              <a:rect r="r" b="b" t="t" l="l"/>
              <a:pathLst>
                <a:path h="2071108" w="1492729">
                  <a:moveTo>
                    <a:pt x="0" y="0"/>
                  </a:moveTo>
                  <a:lnTo>
                    <a:pt x="1492729" y="0"/>
                  </a:lnTo>
                  <a:lnTo>
                    <a:pt x="1492729" y="2071108"/>
                  </a:lnTo>
                  <a:lnTo>
                    <a:pt x="0" y="2071108"/>
                  </a:lnTo>
                  <a:close/>
                </a:path>
              </a:pathLst>
            </a:custGeom>
            <a:solidFill>
              <a:srgbClr val="E0E0E0"/>
            </a:solidFill>
          </p:spPr>
        </p:sp>
        <p:sp>
          <p:nvSpPr>
            <p:cNvPr name="TextBox 4" id="4"/>
            <p:cNvSpPr txBox="true"/>
            <p:nvPr/>
          </p:nvSpPr>
          <p:spPr>
            <a:xfrm>
              <a:off x="0" y="-47625"/>
              <a:ext cx="1492729" cy="2118733"/>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10800000">
            <a:off x="6860099" y="2558480"/>
            <a:ext cx="4646601" cy="710569"/>
            <a:chOff x="0" y="0"/>
            <a:chExt cx="1223796" cy="187146"/>
          </a:xfrm>
        </p:grpSpPr>
        <p:sp>
          <p:nvSpPr>
            <p:cNvPr name="Freeform 6" id="6"/>
            <p:cNvSpPr/>
            <p:nvPr/>
          </p:nvSpPr>
          <p:spPr>
            <a:xfrm flipH="false" flipV="false" rot="0">
              <a:off x="0" y="0"/>
              <a:ext cx="1223796" cy="187146"/>
            </a:xfrm>
            <a:custGeom>
              <a:avLst/>
              <a:gdLst/>
              <a:ahLst/>
              <a:cxnLst/>
              <a:rect r="r" b="b" t="t" l="l"/>
              <a:pathLst>
                <a:path h="187146" w="1223796">
                  <a:moveTo>
                    <a:pt x="0" y="0"/>
                  </a:moveTo>
                  <a:lnTo>
                    <a:pt x="1223796" y="0"/>
                  </a:lnTo>
                  <a:lnTo>
                    <a:pt x="1223796" y="187146"/>
                  </a:lnTo>
                  <a:lnTo>
                    <a:pt x="0" y="187146"/>
                  </a:lnTo>
                  <a:close/>
                </a:path>
              </a:pathLst>
            </a:custGeom>
            <a:solidFill>
              <a:srgbClr val="000000"/>
            </a:solidFill>
          </p:spPr>
        </p:sp>
        <p:sp>
          <p:nvSpPr>
            <p:cNvPr name="TextBox 7" id="7"/>
            <p:cNvSpPr txBox="true"/>
            <p:nvPr/>
          </p:nvSpPr>
          <p:spPr>
            <a:xfrm>
              <a:off x="0" y="-47625"/>
              <a:ext cx="1223796" cy="234771"/>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12181675" y="827485"/>
            <a:ext cx="5601500" cy="7863739"/>
            <a:chOff x="0" y="0"/>
            <a:chExt cx="1475292" cy="2071108"/>
          </a:xfrm>
        </p:grpSpPr>
        <p:sp>
          <p:nvSpPr>
            <p:cNvPr name="Freeform 9" id="9"/>
            <p:cNvSpPr/>
            <p:nvPr/>
          </p:nvSpPr>
          <p:spPr>
            <a:xfrm flipH="false" flipV="false" rot="0">
              <a:off x="0" y="0"/>
              <a:ext cx="1475292" cy="2071108"/>
            </a:xfrm>
            <a:custGeom>
              <a:avLst/>
              <a:gdLst/>
              <a:ahLst/>
              <a:cxnLst/>
              <a:rect r="r" b="b" t="t" l="l"/>
              <a:pathLst>
                <a:path h="2071108" w="1475292">
                  <a:moveTo>
                    <a:pt x="0" y="0"/>
                  </a:moveTo>
                  <a:lnTo>
                    <a:pt x="1475292" y="0"/>
                  </a:lnTo>
                  <a:lnTo>
                    <a:pt x="1475292" y="2071108"/>
                  </a:lnTo>
                  <a:lnTo>
                    <a:pt x="0" y="2071108"/>
                  </a:lnTo>
                  <a:close/>
                </a:path>
              </a:pathLst>
            </a:custGeom>
            <a:solidFill>
              <a:srgbClr val="E0E0E0"/>
            </a:solidFill>
          </p:spPr>
        </p:sp>
        <p:sp>
          <p:nvSpPr>
            <p:cNvPr name="TextBox 10" id="10"/>
            <p:cNvSpPr txBox="true"/>
            <p:nvPr/>
          </p:nvSpPr>
          <p:spPr>
            <a:xfrm>
              <a:off x="0" y="-38100"/>
              <a:ext cx="1475292" cy="2109208"/>
            </a:xfrm>
            <a:prstGeom prst="rect">
              <a:avLst/>
            </a:prstGeom>
          </p:spPr>
          <p:txBody>
            <a:bodyPr anchor="ctr" rtlCol="false" tIns="50800" lIns="50800" bIns="50800" rIns="50800"/>
            <a:lstStyle/>
            <a:p>
              <a:pPr algn="ctr">
                <a:lnSpc>
                  <a:spcPts val="2380"/>
                </a:lnSpc>
              </a:pPr>
            </a:p>
          </p:txBody>
        </p:sp>
      </p:grpSp>
      <p:grpSp>
        <p:nvGrpSpPr>
          <p:cNvPr name="Group 11" id="11"/>
          <p:cNvGrpSpPr/>
          <p:nvPr/>
        </p:nvGrpSpPr>
        <p:grpSpPr>
          <a:xfrm rot="0">
            <a:off x="12562675" y="8292240"/>
            <a:ext cx="4805676" cy="675687"/>
            <a:chOff x="0" y="0"/>
            <a:chExt cx="1265692" cy="177959"/>
          </a:xfrm>
        </p:grpSpPr>
        <p:sp>
          <p:nvSpPr>
            <p:cNvPr name="Freeform 12" id="12"/>
            <p:cNvSpPr/>
            <p:nvPr/>
          </p:nvSpPr>
          <p:spPr>
            <a:xfrm flipH="false" flipV="false" rot="0">
              <a:off x="0" y="0"/>
              <a:ext cx="1265693" cy="177959"/>
            </a:xfrm>
            <a:custGeom>
              <a:avLst/>
              <a:gdLst/>
              <a:ahLst/>
              <a:cxnLst/>
              <a:rect r="r" b="b" t="t" l="l"/>
              <a:pathLst>
                <a:path h="177959" w="1265693">
                  <a:moveTo>
                    <a:pt x="0" y="0"/>
                  </a:moveTo>
                  <a:lnTo>
                    <a:pt x="1265693" y="0"/>
                  </a:lnTo>
                  <a:lnTo>
                    <a:pt x="1265693" y="177959"/>
                  </a:lnTo>
                  <a:lnTo>
                    <a:pt x="0" y="177959"/>
                  </a:lnTo>
                  <a:close/>
                </a:path>
              </a:pathLst>
            </a:custGeom>
            <a:solidFill>
              <a:srgbClr val="000000"/>
            </a:solidFill>
          </p:spPr>
        </p:sp>
        <p:sp>
          <p:nvSpPr>
            <p:cNvPr name="TextBox 13" id="13"/>
            <p:cNvSpPr txBox="true"/>
            <p:nvPr/>
          </p:nvSpPr>
          <p:spPr>
            <a:xfrm>
              <a:off x="0" y="-47625"/>
              <a:ext cx="1265692" cy="225584"/>
            </a:xfrm>
            <a:prstGeom prst="rect">
              <a:avLst/>
            </a:prstGeom>
          </p:spPr>
          <p:txBody>
            <a:bodyPr anchor="ctr" rtlCol="false" tIns="50800" lIns="50800" bIns="50800" rIns="50800"/>
            <a:lstStyle/>
            <a:p>
              <a:pPr algn="ctr">
                <a:lnSpc>
                  <a:spcPts val="2520"/>
                </a:lnSpc>
              </a:pPr>
            </a:p>
          </p:txBody>
        </p:sp>
      </p:grpSp>
      <p:grpSp>
        <p:nvGrpSpPr>
          <p:cNvPr name="Group 14" id="14"/>
          <p:cNvGrpSpPr/>
          <p:nvPr/>
        </p:nvGrpSpPr>
        <p:grpSpPr>
          <a:xfrm rot="0">
            <a:off x="0" y="0"/>
            <a:ext cx="18543914" cy="1078609"/>
            <a:chOff x="0" y="0"/>
            <a:chExt cx="4883994" cy="284078"/>
          </a:xfrm>
        </p:grpSpPr>
        <p:sp>
          <p:nvSpPr>
            <p:cNvPr name="Freeform 15" id="15"/>
            <p:cNvSpPr/>
            <p:nvPr/>
          </p:nvSpPr>
          <p:spPr>
            <a:xfrm flipH="false" flipV="false" rot="0">
              <a:off x="0" y="0"/>
              <a:ext cx="4883994" cy="284078"/>
            </a:xfrm>
            <a:custGeom>
              <a:avLst/>
              <a:gdLst/>
              <a:ahLst/>
              <a:cxnLst/>
              <a:rect r="r" b="b" t="t" l="l"/>
              <a:pathLst>
                <a:path h="284078" w="4883994">
                  <a:moveTo>
                    <a:pt x="0" y="0"/>
                  </a:moveTo>
                  <a:lnTo>
                    <a:pt x="4883994" y="0"/>
                  </a:lnTo>
                  <a:lnTo>
                    <a:pt x="4883994" y="284078"/>
                  </a:lnTo>
                  <a:lnTo>
                    <a:pt x="0" y="284078"/>
                  </a:lnTo>
                  <a:close/>
                </a:path>
              </a:pathLst>
            </a:custGeom>
            <a:solidFill>
              <a:srgbClr val="000000"/>
            </a:solidFill>
          </p:spPr>
        </p:sp>
        <p:sp>
          <p:nvSpPr>
            <p:cNvPr name="TextBox 16" id="16"/>
            <p:cNvSpPr txBox="true"/>
            <p:nvPr/>
          </p:nvSpPr>
          <p:spPr>
            <a:xfrm>
              <a:off x="0" y="-47625"/>
              <a:ext cx="4883994" cy="331703"/>
            </a:xfrm>
            <a:prstGeom prst="rect">
              <a:avLst/>
            </a:prstGeom>
          </p:spPr>
          <p:txBody>
            <a:bodyPr anchor="ctr" rtlCol="false" tIns="50800" lIns="50800" bIns="50800" rIns="50800"/>
            <a:lstStyle/>
            <a:p>
              <a:pPr algn="ctr">
                <a:lnSpc>
                  <a:spcPts val="2520"/>
                </a:lnSpc>
              </a:pPr>
            </a:p>
          </p:txBody>
        </p:sp>
      </p:grpSp>
      <p:grpSp>
        <p:nvGrpSpPr>
          <p:cNvPr name="Group 17" id="17"/>
          <p:cNvGrpSpPr/>
          <p:nvPr/>
        </p:nvGrpSpPr>
        <p:grpSpPr>
          <a:xfrm rot="0">
            <a:off x="957958" y="8178391"/>
            <a:ext cx="4805676" cy="679934"/>
            <a:chOff x="0" y="0"/>
            <a:chExt cx="1265692" cy="179077"/>
          </a:xfrm>
        </p:grpSpPr>
        <p:sp>
          <p:nvSpPr>
            <p:cNvPr name="Freeform 18" id="18"/>
            <p:cNvSpPr/>
            <p:nvPr/>
          </p:nvSpPr>
          <p:spPr>
            <a:xfrm flipH="false" flipV="false" rot="0">
              <a:off x="0" y="0"/>
              <a:ext cx="1265693" cy="179077"/>
            </a:xfrm>
            <a:custGeom>
              <a:avLst/>
              <a:gdLst/>
              <a:ahLst/>
              <a:cxnLst/>
              <a:rect r="r" b="b" t="t" l="l"/>
              <a:pathLst>
                <a:path h="179077" w="1265693">
                  <a:moveTo>
                    <a:pt x="0" y="0"/>
                  </a:moveTo>
                  <a:lnTo>
                    <a:pt x="1265693" y="0"/>
                  </a:lnTo>
                  <a:lnTo>
                    <a:pt x="1265693" y="179077"/>
                  </a:lnTo>
                  <a:lnTo>
                    <a:pt x="0" y="179077"/>
                  </a:lnTo>
                  <a:close/>
                </a:path>
              </a:pathLst>
            </a:custGeom>
            <a:solidFill>
              <a:srgbClr val="000000"/>
            </a:solidFill>
          </p:spPr>
        </p:sp>
        <p:sp>
          <p:nvSpPr>
            <p:cNvPr name="TextBox 19" id="19"/>
            <p:cNvSpPr txBox="true"/>
            <p:nvPr/>
          </p:nvSpPr>
          <p:spPr>
            <a:xfrm>
              <a:off x="0" y="-47625"/>
              <a:ext cx="1265692" cy="226702"/>
            </a:xfrm>
            <a:prstGeom prst="rect">
              <a:avLst/>
            </a:prstGeom>
          </p:spPr>
          <p:txBody>
            <a:bodyPr anchor="ctr" rtlCol="false" tIns="50800" lIns="50800" bIns="50800" rIns="50800"/>
            <a:lstStyle/>
            <a:p>
              <a:pPr algn="ctr">
                <a:lnSpc>
                  <a:spcPts val="2520"/>
                </a:lnSpc>
              </a:pPr>
            </a:p>
          </p:txBody>
        </p:sp>
      </p:grpSp>
      <p:grpSp>
        <p:nvGrpSpPr>
          <p:cNvPr name="Group 20" id="20"/>
          <p:cNvGrpSpPr/>
          <p:nvPr/>
        </p:nvGrpSpPr>
        <p:grpSpPr>
          <a:xfrm rot="0">
            <a:off x="6860099" y="3773874"/>
            <a:ext cx="1993326" cy="1565046"/>
            <a:chOff x="0" y="0"/>
            <a:chExt cx="1917749" cy="1505707"/>
          </a:xfrm>
        </p:grpSpPr>
        <p:sp>
          <p:nvSpPr>
            <p:cNvPr name="Freeform 21" id="2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2" id="2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3" id="23"/>
          <p:cNvGrpSpPr/>
          <p:nvPr/>
        </p:nvGrpSpPr>
        <p:grpSpPr>
          <a:xfrm rot="0">
            <a:off x="6948530" y="3773874"/>
            <a:ext cx="1816464" cy="1005909"/>
            <a:chOff x="0" y="0"/>
            <a:chExt cx="1027996" cy="569276"/>
          </a:xfrm>
        </p:grpSpPr>
        <p:sp>
          <p:nvSpPr>
            <p:cNvPr name="Freeform 24" id="24"/>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2"/>
              <a:stretch>
                <a:fillRect l="0" t="-7672" r="0" b="-7672"/>
              </a:stretch>
            </a:blipFill>
          </p:spPr>
        </p:sp>
      </p:grpSp>
      <p:grpSp>
        <p:nvGrpSpPr>
          <p:cNvPr name="Group 25" id="25"/>
          <p:cNvGrpSpPr/>
          <p:nvPr/>
        </p:nvGrpSpPr>
        <p:grpSpPr>
          <a:xfrm rot="0">
            <a:off x="9513374" y="3773874"/>
            <a:ext cx="1993326" cy="1565046"/>
            <a:chOff x="0" y="0"/>
            <a:chExt cx="1917749" cy="1505707"/>
          </a:xfrm>
        </p:grpSpPr>
        <p:sp>
          <p:nvSpPr>
            <p:cNvPr name="Freeform 26" id="2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27" id="2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28" id="28"/>
          <p:cNvGrpSpPr/>
          <p:nvPr/>
        </p:nvGrpSpPr>
        <p:grpSpPr>
          <a:xfrm rot="0">
            <a:off x="9601805" y="3773874"/>
            <a:ext cx="1816464" cy="1005909"/>
            <a:chOff x="0" y="0"/>
            <a:chExt cx="1027996" cy="569276"/>
          </a:xfrm>
        </p:grpSpPr>
        <p:sp>
          <p:nvSpPr>
            <p:cNvPr name="Freeform 29" id="2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3"/>
              <a:stretch>
                <a:fillRect l="0" t="-4173" r="0" b="-4173"/>
              </a:stretch>
            </a:blipFill>
          </p:spPr>
        </p:sp>
      </p:grpSp>
      <p:grpSp>
        <p:nvGrpSpPr>
          <p:cNvPr name="Group 30" id="30"/>
          <p:cNvGrpSpPr/>
          <p:nvPr/>
        </p:nvGrpSpPr>
        <p:grpSpPr>
          <a:xfrm rot="0">
            <a:off x="6860099" y="5841130"/>
            <a:ext cx="1993326" cy="1565046"/>
            <a:chOff x="0" y="0"/>
            <a:chExt cx="1917749" cy="1505707"/>
          </a:xfrm>
        </p:grpSpPr>
        <p:sp>
          <p:nvSpPr>
            <p:cNvPr name="Freeform 31" id="3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2" id="3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3" id="33"/>
          <p:cNvGrpSpPr/>
          <p:nvPr/>
        </p:nvGrpSpPr>
        <p:grpSpPr>
          <a:xfrm rot="0">
            <a:off x="6948530" y="5841130"/>
            <a:ext cx="1816464" cy="1005909"/>
            <a:chOff x="0" y="0"/>
            <a:chExt cx="1027996" cy="569276"/>
          </a:xfrm>
        </p:grpSpPr>
        <p:sp>
          <p:nvSpPr>
            <p:cNvPr name="Freeform 34" id="34"/>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4"/>
              <a:stretch>
                <a:fillRect l="-5377" t="0" r="-5377" b="0"/>
              </a:stretch>
            </a:blipFill>
          </p:spPr>
        </p:sp>
      </p:grpSp>
      <p:grpSp>
        <p:nvGrpSpPr>
          <p:cNvPr name="Group 35" id="35"/>
          <p:cNvGrpSpPr/>
          <p:nvPr/>
        </p:nvGrpSpPr>
        <p:grpSpPr>
          <a:xfrm rot="0">
            <a:off x="9513374" y="5841130"/>
            <a:ext cx="1993326" cy="1565046"/>
            <a:chOff x="0" y="0"/>
            <a:chExt cx="1917749" cy="1505707"/>
          </a:xfrm>
        </p:grpSpPr>
        <p:sp>
          <p:nvSpPr>
            <p:cNvPr name="Freeform 36" id="3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37" id="3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38" id="38"/>
          <p:cNvGrpSpPr/>
          <p:nvPr/>
        </p:nvGrpSpPr>
        <p:grpSpPr>
          <a:xfrm rot="0">
            <a:off x="9601805" y="5841130"/>
            <a:ext cx="1816464" cy="1005909"/>
            <a:chOff x="0" y="0"/>
            <a:chExt cx="1027996" cy="569276"/>
          </a:xfrm>
        </p:grpSpPr>
        <p:sp>
          <p:nvSpPr>
            <p:cNvPr name="Freeform 39" id="3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5"/>
              <a:stretch>
                <a:fillRect l="-5377" t="0" r="-5377" b="0"/>
              </a:stretch>
            </a:blipFill>
          </p:spPr>
        </p:sp>
      </p:grpSp>
      <p:grpSp>
        <p:nvGrpSpPr>
          <p:cNvPr name="Group 40" id="40"/>
          <p:cNvGrpSpPr/>
          <p:nvPr/>
        </p:nvGrpSpPr>
        <p:grpSpPr>
          <a:xfrm rot="0">
            <a:off x="6860099" y="8034825"/>
            <a:ext cx="1993326" cy="1565046"/>
            <a:chOff x="0" y="0"/>
            <a:chExt cx="1917749" cy="1505707"/>
          </a:xfrm>
        </p:grpSpPr>
        <p:sp>
          <p:nvSpPr>
            <p:cNvPr name="Freeform 41" id="41"/>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42" id="42"/>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43" id="43"/>
          <p:cNvGrpSpPr/>
          <p:nvPr/>
        </p:nvGrpSpPr>
        <p:grpSpPr>
          <a:xfrm rot="0">
            <a:off x="6948530" y="8015775"/>
            <a:ext cx="1816464" cy="1024959"/>
            <a:chOff x="0" y="0"/>
            <a:chExt cx="1027996" cy="580057"/>
          </a:xfrm>
        </p:grpSpPr>
        <p:sp>
          <p:nvSpPr>
            <p:cNvPr name="Freeform 44" id="44"/>
            <p:cNvSpPr/>
            <p:nvPr/>
          </p:nvSpPr>
          <p:spPr>
            <a:xfrm flipH="false" flipV="false" rot="0">
              <a:off x="0" y="0"/>
              <a:ext cx="1027996" cy="580057"/>
            </a:xfrm>
            <a:custGeom>
              <a:avLst/>
              <a:gdLst/>
              <a:ahLst/>
              <a:cxnLst/>
              <a:rect r="r" b="b" t="t" l="l"/>
              <a:pathLst>
                <a:path h="580057" w="1027996">
                  <a:moveTo>
                    <a:pt x="0" y="0"/>
                  </a:moveTo>
                  <a:lnTo>
                    <a:pt x="1027996" y="0"/>
                  </a:lnTo>
                  <a:lnTo>
                    <a:pt x="1027996" y="580057"/>
                  </a:lnTo>
                  <a:lnTo>
                    <a:pt x="0" y="580057"/>
                  </a:lnTo>
                  <a:close/>
                </a:path>
              </a:pathLst>
            </a:custGeom>
            <a:blipFill>
              <a:blip r:embed="rId6"/>
              <a:stretch>
                <a:fillRect l="0" t="-9812" r="0" b="-9812"/>
              </a:stretch>
            </a:blipFill>
          </p:spPr>
        </p:sp>
      </p:grpSp>
      <p:grpSp>
        <p:nvGrpSpPr>
          <p:cNvPr name="Group 45" id="45"/>
          <p:cNvGrpSpPr/>
          <p:nvPr/>
        </p:nvGrpSpPr>
        <p:grpSpPr>
          <a:xfrm rot="0">
            <a:off x="9513374" y="8083884"/>
            <a:ext cx="1993326" cy="1565046"/>
            <a:chOff x="0" y="0"/>
            <a:chExt cx="1917749" cy="1505707"/>
          </a:xfrm>
        </p:grpSpPr>
        <p:sp>
          <p:nvSpPr>
            <p:cNvPr name="Freeform 46" id="46"/>
            <p:cNvSpPr/>
            <p:nvPr/>
          </p:nvSpPr>
          <p:spPr>
            <a:xfrm flipH="false" flipV="false" rot="0">
              <a:off x="0" y="0"/>
              <a:ext cx="1917749" cy="1505707"/>
            </a:xfrm>
            <a:custGeom>
              <a:avLst/>
              <a:gdLst/>
              <a:ahLst/>
              <a:cxnLst/>
              <a:rect r="r" b="b" t="t" l="l"/>
              <a:pathLst>
                <a:path h="1505707" w="1917749">
                  <a:moveTo>
                    <a:pt x="0" y="0"/>
                  </a:moveTo>
                  <a:lnTo>
                    <a:pt x="1917749" y="0"/>
                  </a:lnTo>
                  <a:lnTo>
                    <a:pt x="1917749" y="1505707"/>
                  </a:lnTo>
                  <a:lnTo>
                    <a:pt x="0" y="1505707"/>
                  </a:lnTo>
                  <a:close/>
                </a:path>
              </a:pathLst>
            </a:custGeom>
            <a:solidFill>
              <a:srgbClr val="FFFFFF"/>
            </a:solidFill>
          </p:spPr>
        </p:sp>
        <p:sp>
          <p:nvSpPr>
            <p:cNvPr name="TextBox 47" id="47"/>
            <p:cNvSpPr txBox="true"/>
            <p:nvPr/>
          </p:nvSpPr>
          <p:spPr>
            <a:xfrm>
              <a:off x="0" y="-47625"/>
              <a:ext cx="1917749" cy="1553332"/>
            </a:xfrm>
            <a:prstGeom prst="rect">
              <a:avLst/>
            </a:prstGeom>
          </p:spPr>
          <p:txBody>
            <a:bodyPr anchor="ctr" rtlCol="false" tIns="13907" lIns="13907" bIns="13907" rIns="13907"/>
            <a:lstStyle/>
            <a:p>
              <a:pPr algn="ctr">
                <a:lnSpc>
                  <a:spcPts val="2520"/>
                </a:lnSpc>
              </a:pPr>
            </a:p>
          </p:txBody>
        </p:sp>
      </p:grpSp>
      <p:grpSp>
        <p:nvGrpSpPr>
          <p:cNvPr name="Group 48" id="48"/>
          <p:cNvGrpSpPr/>
          <p:nvPr/>
        </p:nvGrpSpPr>
        <p:grpSpPr>
          <a:xfrm rot="0">
            <a:off x="9601805" y="8034825"/>
            <a:ext cx="1816464" cy="1005909"/>
            <a:chOff x="0" y="0"/>
            <a:chExt cx="1027996" cy="569276"/>
          </a:xfrm>
        </p:grpSpPr>
        <p:sp>
          <p:nvSpPr>
            <p:cNvPr name="Freeform 49" id="49"/>
            <p:cNvSpPr/>
            <p:nvPr/>
          </p:nvSpPr>
          <p:spPr>
            <a:xfrm flipH="false" flipV="false" rot="0">
              <a:off x="0" y="0"/>
              <a:ext cx="1027996" cy="569276"/>
            </a:xfrm>
            <a:custGeom>
              <a:avLst/>
              <a:gdLst/>
              <a:ahLst/>
              <a:cxnLst/>
              <a:rect r="r" b="b" t="t" l="l"/>
              <a:pathLst>
                <a:path h="569276" w="1027996">
                  <a:moveTo>
                    <a:pt x="0" y="0"/>
                  </a:moveTo>
                  <a:lnTo>
                    <a:pt x="1027996" y="0"/>
                  </a:lnTo>
                  <a:lnTo>
                    <a:pt x="1027996" y="569276"/>
                  </a:lnTo>
                  <a:lnTo>
                    <a:pt x="0" y="569276"/>
                  </a:lnTo>
                  <a:close/>
                </a:path>
              </a:pathLst>
            </a:custGeom>
            <a:blipFill>
              <a:blip r:embed="rId7"/>
              <a:stretch>
                <a:fillRect l="0" t="-10155" r="0" b="-10155"/>
              </a:stretch>
            </a:blipFill>
          </p:spPr>
        </p:sp>
      </p:grpSp>
      <p:sp>
        <p:nvSpPr>
          <p:cNvPr name="TextBox 50" id="50"/>
          <p:cNvSpPr txBox="true"/>
          <p:nvPr/>
        </p:nvSpPr>
        <p:spPr>
          <a:xfrm rot="0">
            <a:off x="6860099" y="2723867"/>
            <a:ext cx="4646601" cy="424817"/>
          </a:xfrm>
          <a:prstGeom prst="rect">
            <a:avLst/>
          </a:prstGeom>
        </p:spPr>
        <p:txBody>
          <a:bodyPr anchor="t" rtlCol="false" tIns="0" lIns="0" bIns="0" rIns="0">
            <a:spAutoFit/>
          </a:bodyPr>
          <a:lstStyle/>
          <a:p>
            <a:pPr algn="ctr">
              <a:lnSpc>
                <a:spcPts val="3180"/>
              </a:lnSpc>
            </a:pPr>
            <a:r>
              <a:rPr lang="en-US" sz="3000">
                <a:solidFill>
                  <a:srgbClr val="FFFFFF"/>
                </a:solidFill>
                <a:latin typeface="Georgia Pro Condensed"/>
                <a:ea typeface="Georgia Pro Condensed"/>
                <a:cs typeface="Georgia Pro Condensed"/>
                <a:sym typeface="Georgia Pro Condensed"/>
              </a:rPr>
              <a:t>Countries We Specialize In</a:t>
            </a:r>
          </a:p>
        </p:txBody>
      </p:sp>
      <p:sp>
        <p:nvSpPr>
          <p:cNvPr name="TextBox 51" id="51"/>
          <p:cNvSpPr txBox="true"/>
          <p:nvPr/>
        </p:nvSpPr>
        <p:spPr>
          <a:xfrm rot="0">
            <a:off x="12705811" y="2170193"/>
            <a:ext cx="4586601" cy="5650992"/>
          </a:xfrm>
          <a:prstGeom prst="rect">
            <a:avLst/>
          </a:prstGeom>
        </p:spPr>
        <p:txBody>
          <a:bodyPr anchor="t" rtlCol="false" tIns="0" lIns="0" bIns="0" rIns="0">
            <a:spAutoFit/>
          </a:bodyPr>
          <a:lstStyle/>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Eligibility Check:</a:t>
            </a:r>
            <a:r>
              <a:rPr lang="en-US" sz="1770">
                <a:solidFill>
                  <a:srgbClr val="000000"/>
                </a:solidFill>
                <a:latin typeface="Georgia Pro Condensed"/>
                <a:ea typeface="Georgia Pro Condensed"/>
                <a:cs typeface="Georgia Pro Condensed"/>
                <a:sym typeface="Georgia Pro Condensed"/>
              </a:rPr>
              <a:t> We assess your qualifications, job role &amp; personal profile to suggest the right visa.</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Documentation Help:</a:t>
            </a:r>
            <a:r>
              <a:rPr lang="en-US" sz="1770">
                <a:solidFill>
                  <a:srgbClr val="000000"/>
                </a:solidFill>
                <a:latin typeface="Georgia Pro Condensed"/>
                <a:ea typeface="Georgia Pro Condensed"/>
                <a:cs typeface="Georgia Pro Condensed"/>
                <a:sym typeface="Georgia Pro Condensed"/>
              </a:rPr>
              <a:t> Expe</a:t>
            </a:r>
            <a:r>
              <a:rPr lang="en-US" sz="1770">
                <a:solidFill>
                  <a:srgbClr val="000000"/>
                </a:solidFill>
                <a:latin typeface="Georgia Pro Condensed"/>
                <a:ea typeface="Georgia Pro Condensed"/>
                <a:cs typeface="Georgia Pro Condensed"/>
                <a:sym typeface="Georgia Pro Condensed"/>
              </a:rPr>
              <a:t>rts help you gather and prepare all required documents with 100% accuracy.</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Application Filing:</a:t>
            </a:r>
            <a:r>
              <a:rPr lang="en-US" sz="1770">
                <a:solidFill>
                  <a:srgbClr val="000000"/>
                </a:solidFill>
                <a:latin typeface="Georgia Pro Condensed"/>
                <a:ea typeface="Georgia Pro Condensed"/>
                <a:cs typeface="Georgia Pro Condensed"/>
                <a:sym typeface="Georgia Pro Condensed"/>
              </a:rPr>
              <a:t> </a:t>
            </a:r>
            <a:r>
              <a:rPr lang="en-US" sz="1770">
                <a:solidFill>
                  <a:srgbClr val="000000"/>
                </a:solidFill>
                <a:latin typeface="Georgia Pro Condensed"/>
                <a:ea typeface="Georgia Pro Condensed"/>
                <a:cs typeface="Georgia Pro Condensed"/>
                <a:sym typeface="Georgia Pro Condensed"/>
              </a:rPr>
              <a:t>We handle your visa application from start to finish — carefully and compliantly.</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Interview Prep:</a:t>
            </a:r>
            <a:r>
              <a:rPr lang="en-US" sz="1770">
                <a:solidFill>
                  <a:srgbClr val="000000"/>
                </a:solidFill>
                <a:latin typeface="Georgia Pro Condensed"/>
                <a:ea typeface="Georgia Pro Condensed"/>
                <a:cs typeface="Georgia Pro Condensed"/>
                <a:sym typeface="Georgia Pro Condensed"/>
              </a:rPr>
              <a:t> Get trained by former visa officers to confidently clear your interview.</a:t>
            </a:r>
          </a:p>
          <a:p>
            <a:pPr algn="just">
              <a:lnSpc>
                <a:spcPts val="2478"/>
              </a:lnSpc>
            </a:pPr>
          </a:p>
          <a:p>
            <a:pPr algn="just">
              <a:lnSpc>
                <a:spcPts val="2478"/>
              </a:lnSpc>
              <a:spcBef>
                <a:spcPct val="0"/>
              </a:spcBef>
            </a:pPr>
            <a:r>
              <a:rPr lang="en-US" b="true" sz="1770">
                <a:solidFill>
                  <a:srgbClr val="000000"/>
                </a:solidFill>
                <a:latin typeface="Georgia Pro Condensed Bold"/>
                <a:ea typeface="Georgia Pro Condensed Bold"/>
                <a:cs typeface="Georgia Pro Condensed Bold"/>
                <a:sym typeface="Georgia Pro Condensed Bold"/>
              </a:rPr>
              <a:t>Post-Visa Support:</a:t>
            </a:r>
            <a:r>
              <a:rPr lang="en-US" sz="1770">
                <a:solidFill>
                  <a:srgbClr val="000000"/>
                </a:solidFill>
                <a:latin typeface="Georgia Pro Condensed"/>
                <a:ea typeface="Georgia Pro Condensed"/>
                <a:cs typeface="Georgia Pro Condensed"/>
                <a:sym typeface="Georgia Pro Condensed"/>
              </a:rPr>
              <a:t> We assist with</a:t>
            </a:r>
            <a:r>
              <a:rPr lang="en-US" sz="1770">
                <a:solidFill>
                  <a:srgbClr val="000000"/>
                </a:solidFill>
                <a:latin typeface="Georgia Pro Condensed"/>
                <a:ea typeface="Georgia Pro Condensed"/>
                <a:cs typeface="Georgia Pro Condensed"/>
                <a:sym typeface="Georgia Pro Condensed"/>
              </a:rPr>
              <a:t> travel, relocation &amp; settling into your new life in Australia.</a:t>
            </a:r>
          </a:p>
        </p:txBody>
      </p:sp>
      <p:sp>
        <p:nvSpPr>
          <p:cNvPr name="TextBox 52" id="52"/>
          <p:cNvSpPr txBox="true"/>
          <p:nvPr/>
        </p:nvSpPr>
        <p:spPr>
          <a:xfrm rot="0">
            <a:off x="12872238" y="8327903"/>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 Work Visa Services</a:t>
            </a:r>
          </a:p>
        </p:txBody>
      </p:sp>
      <p:sp>
        <p:nvSpPr>
          <p:cNvPr name="TextBox 53" id="53"/>
          <p:cNvSpPr txBox="true"/>
          <p:nvPr/>
        </p:nvSpPr>
        <p:spPr>
          <a:xfrm rot="0">
            <a:off x="1315827" y="8232974"/>
            <a:ext cx="4186551" cy="477282"/>
          </a:xfrm>
          <a:prstGeom prst="rect">
            <a:avLst/>
          </a:prstGeom>
        </p:spPr>
        <p:txBody>
          <a:bodyPr anchor="t" rtlCol="false" tIns="0" lIns="0" bIns="0" rIns="0">
            <a:spAutoFit/>
          </a:bodyPr>
          <a:lstStyle/>
          <a:p>
            <a:pPr algn="ctr">
              <a:lnSpc>
                <a:spcPts val="3794"/>
              </a:lnSpc>
            </a:pPr>
            <a:r>
              <a:rPr lang="en-US" b="true" sz="2918">
                <a:solidFill>
                  <a:srgbClr val="FFFFFF"/>
                </a:solidFill>
                <a:latin typeface="Georgia Pro Condensed Bold"/>
                <a:ea typeface="Georgia Pro Condensed Bold"/>
                <a:cs typeface="Georgia Pro Condensed Bold"/>
                <a:sym typeface="Georgia Pro Condensed Bold"/>
              </a:rPr>
              <a:t>What We Provide</a:t>
            </a:r>
          </a:p>
        </p:txBody>
      </p:sp>
      <p:sp>
        <p:nvSpPr>
          <p:cNvPr name="TextBox 54" id="54"/>
          <p:cNvSpPr txBox="true"/>
          <p:nvPr/>
        </p:nvSpPr>
        <p:spPr>
          <a:xfrm rot="0">
            <a:off x="1115802" y="2307147"/>
            <a:ext cx="4586601" cy="4708017"/>
          </a:xfrm>
          <a:prstGeom prst="rect">
            <a:avLst/>
          </a:prstGeom>
        </p:spPr>
        <p:txBody>
          <a:bodyPr anchor="t" rtlCol="false" tIns="0" lIns="0" bIns="0" rIns="0">
            <a:spAutoFit/>
          </a:bodyPr>
          <a:lstStyle/>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Global Expertise: </a:t>
            </a:r>
          </a:p>
          <a:p>
            <a:pPr algn="just">
              <a:lnSpc>
                <a:spcPts val="2478"/>
              </a:lnSpc>
            </a:pPr>
            <a:r>
              <a:rPr lang="en-US" sz="1770">
                <a:solidFill>
                  <a:srgbClr val="000000"/>
                </a:solidFill>
                <a:latin typeface="Georgia Pro Condensed"/>
                <a:ea typeface="Georgia Pro Condensed"/>
                <a:cs typeface="Georgia Pro Condensed"/>
                <a:sym typeface="Georgia Pro Condensed"/>
              </a:rPr>
              <a:t>Our seasoned team understands the ins and outs of work visa processes across multiple countries — giving you expert, up-to-date guidance every step of the way.</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Personalized Strategy:</a:t>
            </a:r>
          </a:p>
          <a:p>
            <a:pPr algn="just">
              <a:lnSpc>
                <a:spcPts val="2478"/>
              </a:lnSpc>
            </a:pPr>
            <a:r>
              <a:rPr lang="en-US" sz="1770">
                <a:solidFill>
                  <a:srgbClr val="000000"/>
                </a:solidFill>
                <a:latin typeface="Georgia Pro Condensed"/>
                <a:ea typeface="Georgia Pro Condensed"/>
                <a:cs typeface="Georgia Pro Condensed"/>
                <a:sym typeface="Georgia Pro Condensed"/>
              </a:rPr>
              <a:t>We tai</a:t>
            </a:r>
            <a:r>
              <a:rPr lang="en-US" sz="1770">
                <a:solidFill>
                  <a:srgbClr val="000000"/>
                </a:solidFill>
                <a:latin typeface="Georgia Pro Condensed"/>
                <a:ea typeface="Georgia Pro Condensed"/>
                <a:cs typeface="Georgia Pro Condensed"/>
                <a:sym typeface="Georgia Pro Condensed"/>
              </a:rPr>
              <a:t>lor our</a:t>
            </a:r>
            <a:r>
              <a:rPr lang="en-US" sz="1770">
                <a:solidFill>
                  <a:srgbClr val="000000"/>
                </a:solidFill>
                <a:latin typeface="Georgia Pro Condensed"/>
                <a:ea typeface="Georgia Pro Condensed"/>
                <a:cs typeface="Georgia Pro Condensed"/>
                <a:sym typeface="Georgia Pro Condensed"/>
              </a:rPr>
              <a:t> approach to your unique profile and goals, ensuring the strongest possible case for your visa success.</a:t>
            </a:r>
          </a:p>
          <a:p>
            <a:pPr algn="just">
              <a:lnSpc>
                <a:spcPts val="2478"/>
              </a:lnSpc>
            </a:pPr>
          </a:p>
          <a:p>
            <a:pPr algn="just">
              <a:lnSpc>
                <a:spcPts val="2478"/>
              </a:lnSpc>
            </a:pPr>
            <a:r>
              <a:rPr lang="en-US" sz="1770" b="true">
                <a:solidFill>
                  <a:srgbClr val="000000"/>
                </a:solidFill>
                <a:latin typeface="Georgia Pro Condensed Bold"/>
                <a:ea typeface="Georgia Pro Condensed Bold"/>
                <a:cs typeface="Georgia Pro Condensed Bold"/>
                <a:sym typeface="Georgia Pro Condensed Bold"/>
              </a:rPr>
              <a:t>All-in-One Support:</a:t>
            </a:r>
          </a:p>
          <a:p>
            <a:pPr algn="just">
              <a:lnSpc>
                <a:spcPts val="2478"/>
              </a:lnSpc>
              <a:spcBef>
                <a:spcPct val="0"/>
              </a:spcBef>
            </a:pPr>
            <a:r>
              <a:rPr lang="en-US" sz="1770">
                <a:solidFill>
                  <a:srgbClr val="000000"/>
                </a:solidFill>
                <a:latin typeface="Georgia Pro Condensed"/>
                <a:ea typeface="Georgia Pro Condensed"/>
                <a:cs typeface="Georgia Pro Condensed"/>
                <a:sym typeface="Georgia Pro Condensed"/>
              </a:rPr>
              <a:t>From your first consultation to settling abroad, we provide complete end-to-end immigration services — all under one roof</a:t>
            </a:r>
            <a:r>
              <a:rPr lang="en-US" sz="1770">
                <a:solidFill>
                  <a:srgbClr val="000000"/>
                </a:solidFill>
                <a:latin typeface="Georgia Pro Condensed"/>
                <a:ea typeface="Georgia Pro Condensed"/>
                <a:cs typeface="Georgia Pro Condensed"/>
                <a:sym typeface="Georgia Pro Condensed"/>
              </a:rPr>
              <a:t>.</a:t>
            </a:r>
          </a:p>
        </p:txBody>
      </p:sp>
      <p:sp>
        <p:nvSpPr>
          <p:cNvPr name="TextBox 55" id="55"/>
          <p:cNvSpPr txBox="true"/>
          <p:nvPr/>
        </p:nvSpPr>
        <p:spPr>
          <a:xfrm rot="0">
            <a:off x="7158810" y="4853130"/>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UNITED STATES</a:t>
            </a:r>
          </a:p>
        </p:txBody>
      </p:sp>
      <p:sp>
        <p:nvSpPr>
          <p:cNvPr name="TextBox 56" id="56"/>
          <p:cNvSpPr txBox="true"/>
          <p:nvPr/>
        </p:nvSpPr>
        <p:spPr>
          <a:xfrm rot="0">
            <a:off x="7088313" y="5031310"/>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H-1B, L-1, O-1 and E-2 visas for skilled workers, intra-company transferees, individuals with extraordinary abilities and investors.</a:t>
            </a:r>
          </a:p>
        </p:txBody>
      </p:sp>
      <p:sp>
        <p:nvSpPr>
          <p:cNvPr name="TextBox 57" id="57"/>
          <p:cNvSpPr txBox="true"/>
          <p:nvPr/>
        </p:nvSpPr>
        <p:spPr>
          <a:xfrm rot="0">
            <a:off x="9881011" y="4853130"/>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CANADA</a:t>
            </a:r>
          </a:p>
        </p:txBody>
      </p:sp>
      <p:sp>
        <p:nvSpPr>
          <p:cNvPr name="TextBox 58" id="58"/>
          <p:cNvSpPr txBox="true"/>
          <p:nvPr/>
        </p:nvSpPr>
        <p:spPr>
          <a:xfrm rot="0">
            <a:off x="9810514" y="5031310"/>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Temporary Work Permits, Express Entry and Provincial Nominee Programs for skilled workers and professionals</a:t>
            </a:r>
          </a:p>
        </p:txBody>
      </p:sp>
      <p:sp>
        <p:nvSpPr>
          <p:cNvPr name="TextBox 59" id="59"/>
          <p:cNvSpPr txBox="true"/>
          <p:nvPr/>
        </p:nvSpPr>
        <p:spPr>
          <a:xfrm rot="0">
            <a:off x="7158810" y="6923238"/>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UNITED KINGDOM</a:t>
            </a:r>
          </a:p>
        </p:txBody>
      </p:sp>
      <p:sp>
        <p:nvSpPr>
          <p:cNvPr name="TextBox 60" id="60"/>
          <p:cNvSpPr txBox="true"/>
          <p:nvPr/>
        </p:nvSpPr>
        <p:spPr>
          <a:xfrm rot="0">
            <a:off x="7088313" y="7101418"/>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Skilled Worker Visa, Intra-company Transfer Visa and other work-related visas for professionals and business people.</a:t>
            </a:r>
          </a:p>
        </p:txBody>
      </p:sp>
      <p:sp>
        <p:nvSpPr>
          <p:cNvPr name="TextBox 61" id="61"/>
          <p:cNvSpPr txBox="true"/>
          <p:nvPr/>
        </p:nvSpPr>
        <p:spPr>
          <a:xfrm rot="0">
            <a:off x="9852515" y="6923238"/>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AUSTRALIA</a:t>
            </a:r>
          </a:p>
        </p:txBody>
      </p:sp>
      <p:sp>
        <p:nvSpPr>
          <p:cNvPr name="TextBox 62" id="62"/>
          <p:cNvSpPr txBox="true"/>
          <p:nvPr/>
        </p:nvSpPr>
        <p:spPr>
          <a:xfrm rot="0">
            <a:off x="9782018" y="7101418"/>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Temporary Skill Shortage (TSS) Visa, Employer Nomination Scheme (ENS) Visa and other work-related visas for skilled workers.</a:t>
            </a:r>
          </a:p>
        </p:txBody>
      </p:sp>
      <p:sp>
        <p:nvSpPr>
          <p:cNvPr name="TextBox 63" id="63"/>
          <p:cNvSpPr txBox="true"/>
          <p:nvPr/>
        </p:nvSpPr>
        <p:spPr>
          <a:xfrm rot="0">
            <a:off x="7152663" y="9116934"/>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EUROPEAN UNION</a:t>
            </a:r>
          </a:p>
        </p:txBody>
      </p:sp>
      <p:sp>
        <p:nvSpPr>
          <p:cNvPr name="TextBox 64" id="64"/>
          <p:cNvSpPr txBox="true"/>
          <p:nvPr/>
        </p:nvSpPr>
        <p:spPr>
          <a:xfrm rot="0">
            <a:off x="7082166" y="9295114"/>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Blue Card, national work permits and other work-related visas for professionals in various EU countries.</a:t>
            </a:r>
          </a:p>
        </p:txBody>
      </p:sp>
      <p:sp>
        <p:nvSpPr>
          <p:cNvPr name="TextBox 65" id="65"/>
          <p:cNvSpPr txBox="true"/>
          <p:nvPr/>
        </p:nvSpPr>
        <p:spPr>
          <a:xfrm rot="0">
            <a:off x="9852515" y="9116934"/>
            <a:ext cx="1351206" cy="164801"/>
          </a:xfrm>
          <a:prstGeom prst="rect">
            <a:avLst/>
          </a:prstGeom>
        </p:spPr>
        <p:txBody>
          <a:bodyPr anchor="t" rtlCol="false" tIns="0" lIns="0" bIns="0" rIns="0">
            <a:spAutoFit/>
          </a:bodyPr>
          <a:lstStyle/>
          <a:p>
            <a:pPr algn="ctr">
              <a:lnSpc>
                <a:spcPts val="1416"/>
              </a:lnSpc>
              <a:spcBef>
                <a:spcPct val="0"/>
              </a:spcBef>
            </a:pPr>
            <a:r>
              <a:rPr lang="en-US" sz="1011">
                <a:solidFill>
                  <a:srgbClr val="363636"/>
                </a:solidFill>
                <a:latin typeface="League Spartan"/>
                <a:ea typeface="League Spartan"/>
                <a:cs typeface="League Spartan"/>
                <a:sym typeface="League Spartan"/>
              </a:rPr>
              <a:t>NEW ZEALAND</a:t>
            </a:r>
          </a:p>
        </p:txBody>
      </p:sp>
      <p:sp>
        <p:nvSpPr>
          <p:cNvPr name="TextBox 66" id="66"/>
          <p:cNvSpPr txBox="true"/>
          <p:nvPr/>
        </p:nvSpPr>
        <p:spPr>
          <a:xfrm rot="0">
            <a:off x="9782018" y="9295114"/>
            <a:ext cx="1549192" cy="301152"/>
          </a:xfrm>
          <a:prstGeom prst="rect">
            <a:avLst/>
          </a:prstGeom>
        </p:spPr>
        <p:txBody>
          <a:bodyPr anchor="t" rtlCol="false" tIns="0" lIns="0" bIns="0" rIns="0">
            <a:spAutoFit/>
          </a:bodyPr>
          <a:lstStyle/>
          <a:p>
            <a:pPr algn="ctr">
              <a:lnSpc>
                <a:spcPts val="818"/>
              </a:lnSpc>
              <a:spcBef>
                <a:spcPct val="0"/>
              </a:spcBef>
            </a:pPr>
            <a:r>
              <a:rPr lang="en-US" sz="584">
                <a:solidFill>
                  <a:srgbClr val="363636"/>
                </a:solidFill>
                <a:latin typeface="Georgia Pro Condensed"/>
                <a:ea typeface="Georgia Pro Condensed"/>
                <a:cs typeface="Georgia Pro Condensed"/>
                <a:sym typeface="Georgia Pro Condensed"/>
              </a:rPr>
              <a:t>Including Essential Skills Work Visa, Talent (Accredited Employer) Work Visa and other work-related visas for skilled workers.</a:t>
            </a: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73037" y="5943"/>
            <a:ext cx="11147299" cy="10512476"/>
            <a:chOff x="0" y="0"/>
            <a:chExt cx="2935914" cy="2768718"/>
          </a:xfrm>
        </p:grpSpPr>
        <p:sp>
          <p:nvSpPr>
            <p:cNvPr name="Freeform 3" id="3"/>
            <p:cNvSpPr/>
            <p:nvPr/>
          </p:nvSpPr>
          <p:spPr>
            <a:xfrm flipH="false" flipV="false" rot="0">
              <a:off x="0" y="0"/>
              <a:ext cx="2935914" cy="2768718"/>
            </a:xfrm>
            <a:custGeom>
              <a:avLst/>
              <a:gdLst/>
              <a:ahLst/>
              <a:cxnLst/>
              <a:rect r="r" b="b" t="t" l="l"/>
              <a:pathLst>
                <a:path h="2768718" w="2935914">
                  <a:moveTo>
                    <a:pt x="0" y="0"/>
                  </a:moveTo>
                  <a:lnTo>
                    <a:pt x="2935914" y="0"/>
                  </a:lnTo>
                  <a:lnTo>
                    <a:pt x="2935914" y="2768718"/>
                  </a:lnTo>
                  <a:lnTo>
                    <a:pt x="0" y="2768718"/>
                  </a:lnTo>
                  <a:close/>
                </a:path>
              </a:pathLst>
            </a:custGeom>
            <a:solidFill>
              <a:srgbClr val="363636"/>
            </a:solidFill>
          </p:spPr>
        </p:sp>
        <p:sp>
          <p:nvSpPr>
            <p:cNvPr name="TextBox 4" id="4"/>
            <p:cNvSpPr txBox="true"/>
            <p:nvPr/>
          </p:nvSpPr>
          <p:spPr>
            <a:xfrm>
              <a:off x="0" y="-47625"/>
              <a:ext cx="2935914" cy="2816343"/>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3256832" y="9188995"/>
            <a:ext cx="4382000" cy="693153"/>
          </a:xfrm>
          <a:custGeom>
            <a:avLst/>
            <a:gdLst/>
            <a:ahLst/>
            <a:cxnLst/>
            <a:rect r="r" b="b" t="t" l="l"/>
            <a:pathLst>
              <a:path h="693153" w="4382000">
                <a:moveTo>
                  <a:pt x="0" y="0"/>
                </a:moveTo>
                <a:lnTo>
                  <a:pt x="4382000" y="0"/>
                </a:lnTo>
                <a:lnTo>
                  <a:pt x="4382000" y="693152"/>
                </a:lnTo>
                <a:lnTo>
                  <a:pt x="0" y="6931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04435" y="3661995"/>
            <a:ext cx="6768602" cy="6105717"/>
            <a:chOff x="0" y="0"/>
            <a:chExt cx="1782677" cy="1608090"/>
          </a:xfrm>
        </p:grpSpPr>
        <p:sp>
          <p:nvSpPr>
            <p:cNvPr name="Freeform 7" id="7"/>
            <p:cNvSpPr/>
            <p:nvPr/>
          </p:nvSpPr>
          <p:spPr>
            <a:xfrm flipH="false" flipV="false" rot="0">
              <a:off x="0" y="0"/>
              <a:ext cx="1782677" cy="1608090"/>
            </a:xfrm>
            <a:custGeom>
              <a:avLst/>
              <a:gdLst/>
              <a:ahLst/>
              <a:cxnLst/>
              <a:rect r="r" b="b" t="t" l="l"/>
              <a:pathLst>
                <a:path h="1608090" w="1782677">
                  <a:moveTo>
                    <a:pt x="0" y="0"/>
                  </a:moveTo>
                  <a:lnTo>
                    <a:pt x="1782677" y="0"/>
                  </a:lnTo>
                  <a:lnTo>
                    <a:pt x="1782677" y="1608090"/>
                  </a:lnTo>
                  <a:lnTo>
                    <a:pt x="0" y="1608090"/>
                  </a:lnTo>
                  <a:close/>
                </a:path>
              </a:pathLst>
            </a:custGeom>
            <a:solidFill>
              <a:srgbClr val="E0E0E0"/>
            </a:solidFill>
          </p:spPr>
        </p:sp>
        <p:sp>
          <p:nvSpPr>
            <p:cNvPr name="TextBox 8" id="8"/>
            <p:cNvSpPr txBox="true"/>
            <p:nvPr/>
          </p:nvSpPr>
          <p:spPr>
            <a:xfrm>
              <a:off x="0" y="-47625"/>
              <a:ext cx="1782677" cy="1655715"/>
            </a:xfrm>
            <a:prstGeom prst="rect">
              <a:avLst/>
            </a:prstGeom>
          </p:spPr>
          <p:txBody>
            <a:bodyPr anchor="ctr" rtlCol="false" tIns="50800" lIns="50800" bIns="50800" rIns="50800"/>
            <a:lstStyle/>
            <a:p>
              <a:pPr algn="ctr">
                <a:lnSpc>
                  <a:spcPts val="2520"/>
                </a:lnSpc>
              </a:pPr>
            </a:p>
          </p:txBody>
        </p:sp>
      </p:grpSp>
      <p:grpSp>
        <p:nvGrpSpPr>
          <p:cNvPr name="Group 9" id="9"/>
          <p:cNvGrpSpPr/>
          <p:nvPr/>
        </p:nvGrpSpPr>
        <p:grpSpPr>
          <a:xfrm rot="0">
            <a:off x="1085498" y="1620288"/>
            <a:ext cx="7706077" cy="7740987"/>
            <a:chOff x="0" y="0"/>
            <a:chExt cx="1193873" cy="1199281"/>
          </a:xfrm>
        </p:grpSpPr>
        <p:sp>
          <p:nvSpPr>
            <p:cNvPr name="Freeform 10" id="10"/>
            <p:cNvSpPr/>
            <p:nvPr/>
          </p:nvSpPr>
          <p:spPr>
            <a:xfrm flipH="false" flipV="false" rot="0">
              <a:off x="0" y="0"/>
              <a:ext cx="1193873" cy="1199281"/>
            </a:xfrm>
            <a:custGeom>
              <a:avLst/>
              <a:gdLst/>
              <a:ahLst/>
              <a:cxnLst/>
              <a:rect r="r" b="b" t="t" l="l"/>
              <a:pathLst>
                <a:path h="1199281" w="1193873">
                  <a:moveTo>
                    <a:pt x="0" y="0"/>
                  </a:moveTo>
                  <a:lnTo>
                    <a:pt x="1193873" y="0"/>
                  </a:lnTo>
                  <a:lnTo>
                    <a:pt x="1193873" y="1199281"/>
                  </a:lnTo>
                  <a:lnTo>
                    <a:pt x="0" y="1199281"/>
                  </a:lnTo>
                  <a:close/>
                </a:path>
              </a:pathLst>
            </a:custGeom>
            <a:blipFill>
              <a:blip r:embed="rId4"/>
              <a:stretch>
                <a:fillRect l="0" t="-24708" r="0" b="-24708"/>
              </a:stretch>
            </a:blipFill>
          </p:spPr>
        </p:sp>
      </p:grpSp>
      <p:sp>
        <p:nvSpPr>
          <p:cNvPr name="AutoShape 11" id="11"/>
          <p:cNvSpPr/>
          <p:nvPr/>
        </p:nvSpPr>
        <p:spPr>
          <a:xfrm>
            <a:off x="9896340" y="4181665"/>
            <a:ext cx="1899328" cy="0"/>
          </a:xfrm>
          <a:prstGeom prst="line">
            <a:avLst/>
          </a:prstGeom>
          <a:ln cap="flat" w="180975">
            <a:solidFill>
              <a:srgbClr val="FFFFFF"/>
            </a:solidFill>
            <a:prstDash val="solid"/>
            <a:headEnd type="none" len="sm" w="sm"/>
            <a:tailEnd type="none" len="sm" w="sm"/>
          </a:ln>
        </p:spPr>
      </p:sp>
      <p:sp>
        <p:nvSpPr>
          <p:cNvPr name="TextBox 12" id="12"/>
          <p:cNvSpPr txBox="true"/>
          <p:nvPr/>
        </p:nvSpPr>
        <p:spPr>
          <a:xfrm rot="0">
            <a:off x="13677395" y="9313650"/>
            <a:ext cx="3274175" cy="316230"/>
          </a:xfrm>
          <a:prstGeom prst="rect">
            <a:avLst/>
          </a:prstGeom>
        </p:spPr>
        <p:txBody>
          <a:bodyPr anchor="t" rtlCol="false" tIns="0" lIns="0" bIns="0" rIns="0">
            <a:spAutoFit/>
          </a:bodyPr>
          <a:lstStyle/>
          <a:p>
            <a:pPr algn="ctr">
              <a:lnSpc>
                <a:spcPts val="2520"/>
              </a:lnSpc>
              <a:spcBef>
                <a:spcPct val="0"/>
              </a:spcBef>
            </a:pPr>
            <a:r>
              <a:rPr lang="en-US" sz="1800" u="sng">
                <a:solidFill>
                  <a:srgbClr val="FFFFFF"/>
                </a:solidFill>
                <a:latin typeface="Georgia Pro Condensed"/>
                <a:ea typeface="Georgia Pro Condensed"/>
                <a:cs typeface="Georgia Pro Condensed"/>
                <a:sym typeface="Georgia Pro Condensed"/>
                <a:hlinkClick r:id="rId5" tooltip="https://justandtrueimmigration.com/visitor-visa/"/>
              </a:rPr>
              <a:t>www.justandtrueimmigration.com</a:t>
            </a:r>
          </a:p>
        </p:txBody>
      </p:sp>
      <p:sp>
        <p:nvSpPr>
          <p:cNvPr name="TextBox 13" id="13"/>
          <p:cNvSpPr txBox="true"/>
          <p:nvPr/>
        </p:nvSpPr>
        <p:spPr>
          <a:xfrm rot="0">
            <a:off x="9861204" y="2737255"/>
            <a:ext cx="6458053" cy="1232355"/>
          </a:xfrm>
          <a:prstGeom prst="rect">
            <a:avLst/>
          </a:prstGeom>
        </p:spPr>
        <p:txBody>
          <a:bodyPr anchor="t" rtlCol="false" tIns="0" lIns="0" bIns="0" rIns="0">
            <a:spAutoFit/>
          </a:bodyPr>
          <a:lstStyle/>
          <a:p>
            <a:pPr algn="l">
              <a:lnSpc>
                <a:spcPts val="9302"/>
              </a:lnSpc>
            </a:pPr>
            <a:r>
              <a:rPr lang="en-US" sz="8775" b="true">
                <a:solidFill>
                  <a:srgbClr val="E0E0E0"/>
                </a:solidFill>
                <a:latin typeface="Georgia Pro Condensed Bold"/>
                <a:ea typeface="Georgia Pro Condensed Bold"/>
                <a:cs typeface="Georgia Pro Condensed Bold"/>
                <a:sym typeface="Georgia Pro Condensed Bold"/>
              </a:rPr>
              <a:t>Visitor Visa </a:t>
            </a:r>
          </a:p>
        </p:txBody>
      </p:sp>
      <p:sp>
        <p:nvSpPr>
          <p:cNvPr name="TextBox 14" id="14"/>
          <p:cNvSpPr txBox="true"/>
          <p:nvPr/>
        </p:nvSpPr>
        <p:spPr>
          <a:xfrm rot="0">
            <a:off x="9861204" y="4849597"/>
            <a:ext cx="7052265" cy="2966085"/>
          </a:xfrm>
          <a:prstGeom prst="rect">
            <a:avLst/>
          </a:prstGeom>
        </p:spPr>
        <p:txBody>
          <a:bodyPr anchor="t" rtlCol="false" tIns="0" lIns="0" bIns="0" rIns="0">
            <a:spAutoFit/>
          </a:bodyPr>
          <a:lstStyle/>
          <a:p>
            <a:pPr algn="just">
              <a:lnSpc>
                <a:spcPts val="2940"/>
              </a:lnSpc>
              <a:spcBef>
                <a:spcPct val="0"/>
              </a:spcBef>
            </a:pPr>
            <a:r>
              <a:rPr lang="en-US" sz="2100">
                <a:solidFill>
                  <a:srgbClr val="FFFFFF"/>
                </a:solidFill>
                <a:latin typeface="Georgia Pro Condensed"/>
                <a:ea typeface="Georgia Pro Condensed"/>
                <a:cs typeface="Georgia Pro Condensed"/>
                <a:sym typeface="Georgia Pro Condensed"/>
              </a:rPr>
              <a:t>Traveling to new countries for leisure, business, or visiting family and friends can be an enriching experience. At Just and True Immigration Law and Services, we specialize in visitor visa applications for various countries, offering expert guidance and comprehensive support to ensure a smooth and successful process. Our team of experienced immigration lawyers and former Visa Embassy Officers is dedicated to helping you navigate the complexities of obtaining a visitor visa.</a:t>
            </a:r>
          </a:p>
        </p:txBody>
      </p:sp>
      <p:sp>
        <p:nvSpPr>
          <p:cNvPr name="TextBox 15" id="15"/>
          <p:cNvSpPr txBox="true"/>
          <p:nvPr/>
        </p:nvSpPr>
        <p:spPr>
          <a:xfrm rot="0">
            <a:off x="2615171" y="413004"/>
            <a:ext cx="4356882" cy="1038988"/>
          </a:xfrm>
          <a:prstGeom prst="rect">
            <a:avLst/>
          </a:prstGeom>
        </p:spPr>
        <p:txBody>
          <a:bodyPr anchor="t" rtlCol="false" tIns="0" lIns="0" bIns="0" rIns="0">
            <a:spAutoFit/>
          </a:bodyPr>
          <a:lstStyle/>
          <a:p>
            <a:pPr algn="r" marL="0" indent="0" lvl="0">
              <a:lnSpc>
                <a:spcPts val="4157"/>
              </a:lnSpc>
              <a:spcBef>
                <a:spcPct val="0"/>
              </a:spcBef>
            </a:pPr>
            <a:r>
              <a:rPr lang="en-US" sz="2969">
                <a:solidFill>
                  <a:srgbClr val="B5843C"/>
                </a:solidFill>
                <a:latin typeface="Georgia Pro Condensed"/>
                <a:ea typeface="Georgia Pro Condensed"/>
                <a:cs typeface="Georgia Pro Condensed"/>
                <a:sym typeface="Georgia Pro Condensed"/>
              </a:rPr>
              <a:t>Dis</a:t>
            </a:r>
            <a:r>
              <a:rPr lang="en-US" sz="2969" strike="noStrike" u="none">
                <a:solidFill>
                  <a:srgbClr val="B5843C"/>
                </a:solidFill>
                <a:latin typeface="Georgia Pro Condensed"/>
                <a:ea typeface="Georgia Pro Condensed"/>
                <a:cs typeface="Georgia Pro Condensed"/>
                <a:sym typeface="Georgia Pro Condensed"/>
              </a:rPr>
              <a:t>co</a:t>
            </a:r>
            <a:r>
              <a:rPr lang="en-US" sz="2969" strike="noStrike" u="none">
                <a:solidFill>
                  <a:srgbClr val="B5843C"/>
                </a:solidFill>
                <a:latin typeface="Georgia Pro Condensed"/>
                <a:ea typeface="Georgia Pro Condensed"/>
                <a:cs typeface="Georgia Pro Condensed"/>
                <a:sym typeface="Georgia Pro Condensed"/>
              </a:rPr>
              <a:t>v</a:t>
            </a:r>
            <a:r>
              <a:rPr lang="en-US" sz="2969" strike="noStrike" u="none">
                <a:solidFill>
                  <a:srgbClr val="B5843C"/>
                </a:solidFill>
                <a:latin typeface="Georgia Pro Condensed"/>
                <a:ea typeface="Georgia Pro Condensed"/>
                <a:cs typeface="Georgia Pro Condensed"/>
                <a:sym typeface="Georgia Pro Condensed"/>
              </a:rPr>
              <a:t>e</a:t>
            </a:r>
            <a:r>
              <a:rPr lang="en-US" sz="2969" strike="noStrike" u="none">
                <a:solidFill>
                  <a:srgbClr val="B5843C"/>
                </a:solidFill>
                <a:latin typeface="Georgia Pro Condensed"/>
                <a:ea typeface="Georgia Pro Condensed"/>
                <a:cs typeface="Georgia Pro Condensed"/>
                <a:sym typeface="Georgia Pro Condensed"/>
              </a:rPr>
              <a:t>r</a:t>
            </a:r>
            <a:r>
              <a:rPr lang="en-US" sz="2969" strike="noStrike" u="none">
                <a:solidFill>
                  <a:srgbClr val="B5843C"/>
                </a:solidFill>
                <a:latin typeface="Georgia Pro Condensed"/>
                <a:ea typeface="Georgia Pro Condensed"/>
                <a:cs typeface="Georgia Pro Condensed"/>
                <a:sym typeface="Georgia Pro Condensed"/>
              </a:rPr>
              <a:t> t</a:t>
            </a:r>
            <a:r>
              <a:rPr lang="en-US" sz="2969" strike="noStrike" u="none">
                <a:solidFill>
                  <a:srgbClr val="B5843C"/>
                </a:solidFill>
                <a:latin typeface="Georgia Pro Condensed"/>
                <a:ea typeface="Georgia Pro Condensed"/>
                <a:cs typeface="Georgia Pro Condensed"/>
                <a:sym typeface="Georgia Pro Condensed"/>
              </a:rPr>
              <a:t>h</a:t>
            </a:r>
            <a:r>
              <a:rPr lang="en-US" sz="2969" strike="noStrike" u="none">
                <a:solidFill>
                  <a:srgbClr val="B5843C"/>
                </a:solidFill>
                <a:latin typeface="Georgia Pro Condensed"/>
                <a:ea typeface="Georgia Pro Condensed"/>
                <a:cs typeface="Georgia Pro Condensed"/>
                <a:sym typeface="Georgia Pro Condensed"/>
              </a:rPr>
              <a:t>e World</a:t>
            </a:r>
            <a:r>
              <a:rPr lang="en-US" sz="2969" strike="noStrike" u="none">
                <a:solidFill>
                  <a:srgbClr val="B5843C"/>
                </a:solidFill>
                <a:latin typeface="Georgia Pro Condensed"/>
                <a:ea typeface="Georgia Pro Condensed"/>
                <a:cs typeface="Georgia Pro Condensed"/>
                <a:sym typeface="Georgia Pro Condensed"/>
              </a:rPr>
              <a:t> </a:t>
            </a:r>
            <a:r>
              <a:rPr lang="en-US" sz="2969" strike="noStrike" u="none">
                <a:solidFill>
                  <a:srgbClr val="B5843C"/>
                </a:solidFill>
                <a:latin typeface="Georgia Pro Condensed"/>
                <a:ea typeface="Georgia Pro Condensed"/>
                <a:cs typeface="Georgia Pro Condensed"/>
                <a:sym typeface="Georgia Pro Condensed"/>
              </a:rPr>
              <a:t>wi</a:t>
            </a:r>
            <a:r>
              <a:rPr lang="en-US" sz="2969" strike="noStrike" u="none">
                <a:solidFill>
                  <a:srgbClr val="B5843C"/>
                </a:solidFill>
                <a:latin typeface="Georgia Pro Condensed"/>
                <a:ea typeface="Georgia Pro Condensed"/>
                <a:cs typeface="Georgia Pro Condensed"/>
                <a:sym typeface="Georgia Pro Condensed"/>
              </a:rPr>
              <a:t>th Eas</a:t>
            </a:r>
            <a:r>
              <a:rPr lang="en-US" sz="2969" strike="noStrike" u="none">
                <a:solidFill>
                  <a:srgbClr val="B5843C"/>
                </a:solidFill>
                <a:latin typeface="Georgia Pro Condensed"/>
                <a:ea typeface="Georgia Pro Condensed"/>
                <a:cs typeface="Georgia Pro Condensed"/>
                <a:sym typeface="Georgia Pro Condensed"/>
              </a:rPr>
              <a:t>e</a:t>
            </a:r>
          </a:p>
        </p:txBody>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DAGn9mIV7XY</dc:identifier>
  <dcterms:modified xsi:type="dcterms:W3CDTF">2011-08-01T06:04:30Z</dcterms:modified>
  <cp:revision>1</cp:revision>
  <dc:title>Black and White MInimalist Professional Lawyer Presentation</dc:title>
</cp:coreProperties>
</file>